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5.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8" r:id="rId1"/>
    <p:sldMasterId id="2147483816" r:id="rId2"/>
    <p:sldMasterId id="2147483910" r:id="rId3"/>
    <p:sldMasterId id="2147483943" r:id="rId4"/>
    <p:sldMasterId id="2147483961" r:id="rId5"/>
  </p:sldMasterIdLst>
  <p:notesMasterIdLst>
    <p:notesMasterId r:id="rId40"/>
  </p:notesMasterIdLst>
  <p:sldIdLst>
    <p:sldId id="257" r:id="rId6"/>
    <p:sldId id="2147469465" r:id="rId7"/>
    <p:sldId id="2147469833" r:id="rId8"/>
    <p:sldId id="2145706056" r:id="rId9"/>
    <p:sldId id="2147469843" r:id="rId10"/>
    <p:sldId id="2147469837" r:id="rId11"/>
    <p:sldId id="2147469842" r:id="rId12"/>
    <p:sldId id="10213" r:id="rId13"/>
    <p:sldId id="10214" r:id="rId14"/>
    <p:sldId id="10215" r:id="rId15"/>
    <p:sldId id="2147469466" r:id="rId16"/>
    <p:sldId id="2147469840" r:id="rId17"/>
    <p:sldId id="2147469835" r:id="rId18"/>
    <p:sldId id="1514" r:id="rId19"/>
    <p:sldId id="2147469844" r:id="rId20"/>
    <p:sldId id="1576" r:id="rId21"/>
    <p:sldId id="1589" r:id="rId22"/>
    <p:sldId id="2147469486" r:id="rId23"/>
    <p:sldId id="2147469836" r:id="rId24"/>
    <p:sldId id="2147469507" r:id="rId25"/>
    <p:sldId id="2076137303" r:id="rId26"/>
    <p:sldId id="2147469480" r:id="rId27"/>
    <p:sldId id="2147469502" r:id="rId28"/>
    <p:sldId id="2147469830" r:id="rId29"/>
    <p:sldId id="289" r:id="rId30"/>
    <p:sldId id="2147469838" r:id="rId31"/>
    <p:sldId id="10225" r:id="rId32"/>
    <p:sldId id="2147469841" r:id="rId33"/>
    <p:sldId id="1663" r:id="rId34"/>
    <p:sldId id="1665" r:id="rId35"/>
    <p:sldId id="1666" r:id="rId36"/>
    <p:sldId id="1660" r:id="rId37"/>
    <p:sldId id="1661" r:id="rId38"/>
    <p:sldId id="214746983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171"/>
    <a:srgbClr val="7E63DF"/>
    <a:srgbClr val="A695EA"/>
    <a:srgbClr val="E2068C"/>
    <a:srgbClr val="CFC0E8"/>
    <a:srgbClr val="3214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801E73-2A28-41C7-AC05-6F359298D398}" v="83" dt="2019-05-06T17:19:44.488"/>
    <p1510:client id="{44997EEC-218A-49A7-B92C-A078D53ED255}" v="171" dt="2019-05-06T08:49:12.401"/>
    <p1510:client id="{74C796E0-9A7C-42DD-8783-2427EB3D241F}" v="793" dt="2019-05-06T17:39:23.7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738" autoAdjust="0"/>
  </p:normalViewPr>
  <p:slideViewPr>
    <p:cSldViewPr snapToGrid="0">
      <p:cViewPr varScale="1">
        <p:scale>
          <a:sx n="125" d="100"/>
          <a:sy n="125" d="100"/>
        </p:scale>
        <p:origin x="106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Sheet1!$A$16</c:f>
              <c:strCache>
                <c:ptCount val="1"/>
                <c:pt idx="0">
                  <c:v>JSON</c:v>
                </c:pt>
              </c:strCache>
            </c:strRef>
          </c:tx>
          <c:spPr>
            <a:solidFill>
              <a:srgbClr val="7E63DF"/>
            </a:solidFill>
            <a:ln w="25400" cap="flat" cmpd="sng" algn="ctr">
              <a:solidFill>
                <a:schemeClr val="accent1"/>
              </a:solidFill>
              <a:miter lim="800000"/>
            </a:ln>
            <a:effectLst/>
          </c:spPr>
          <c:invertIfNegative val="0"/>
          <c:dPt>
            <c:idx val="0"/>
            <c:invertIfNegative val="0"/>
            <c:bubble3D val="0"/>
            <c:spPr>
              <a:solidFill>
                <a:srgbClr val="512BD4"/>
              </a:solidFill>
              <a:ln w="25400" cap="flat" cmpd="sng" algn="ctr">
                <a:noFill/>
                <a:miter lim="800000"/>
              </a:ln>
              <a:effectLst/>
            </c:spPr>
            <c:extLst>
              <c:ext xmlns:c16="http://schemas.microsoft.com/office/drawing/2014/chart" uri="{C3380CC4-5D6E-409C-BE32-E72D297353CC}">
                <c16:uniqueId val="{00000001-83FD-47A3-9467-961A6DB74559}"/>
              </c:ext>
            </c:extLst>
          </c:dPt>
          <c:dPt>
            <c:idx val="1"/>
            <c:invertIfNegative val="0"/>
            <c:bubble3D val="0"/>
            <c:spPr>
              <a:solidFill>
                <a:srgbClr val="7E63DF"/>
              </a:solidFill>
              <a:ln w="25400" cap="flat" cmpd="sng" algn="ctr">
                <a:noFill/>
                <a:miter lim="800000"/>
              </a:ln>
              <a:effectLst/>
            </c:spPr>
            <c:extLst>
              <c:ext xmlns:c16="http://schemas.microsoft.com/office/drawing/2014/chart" uri="{C3380CC4-5D6E-409C-BE32-E72D297353CC}">
                <c16:uniqueId val="{00000003-83FD-47A3-9467-961A6DB74559}"/>
              </c:ext>
            </c:extLst>
          </c:dPt>
          <c:dLbls>
            <c:delete val="1"/>
          </c:dLbls>
          <c:cat>
            <c:strRef>
              <c:f>Sheet1!$B$15:$C$15</c:f>
              <c:strCache>
                <c:ptCount val="2"/>
                <c:pt idx="0">
                  <c:v>.NET 6</c:v>
                </c:pt>
                <c:pt idx="1">
                  <c:v>.NET 7</c:v>
                </c:pt>
              </c:strCache>
            </c:strRef>
          </c:cat>
          <c:val>
            <c:numRef>
              <c:f>Sheet1!$B$16:$C$16</c:f>
              <c:numCache>
                <c:formatCode>General</c:formatCode>
                <c:ptCount val="2"/>
                <c:pt idx="0">
                  <c:v>999309</c:v>
                </c:pt>
                <c:pt idx="1">
                  <c:v>1162097</c:v>
                </c:pt>
              </c:numCache>
            </c:numRef>
          </c:val>
          <c:extLst>
            <c:ext xmlns:c16="http://schemas.microsoft.com/office/drawing/2014/chart" uri="{C3380CC4-5D6E-409C-BE32-E72D297353CC}">
              <c16:uniqueId val="{00000004-83FD-47A3-9467-961A6DB74559}"/>
            </c:ext>
          </c:extLst>
        </c:ser>
        <c:dLbls>
          <c:dLblPos val="outEnd"/>
          <c:showLegendKey val="0"/>
          <c:showVal val="1"/>
          <c:showCatName val="0"/>
          <c:showSerName val="0"/>
          <c:showPercent val="0"/>
          <c:showBubbleSize val="0"/>
        </c:dLbls>
        <c:gapWidth val="164"/>
        <c:overlap val="-35"/>
        <c:axId val="1680609359"/>
        <c:axId val="1979260191"/>
      </c:barChart>
      <c:catAx>
        <c:axId val="168060935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Segoe UI Semibold" panose="020B0702040204020203" pitchFamily="34" charset="0"/>
                <a:ea typeface="+mn-ea"/>
                <a:cs typeface="Segoe UI Semibold" panose="020B0702040204020203" pitchFamily="34" charset="0"/>
              </a:defRPr>
            </a:pPr>
            <a:endParaRPr lang="en-US"/>
          </a:p>
        </c:txPr>
        <c:crossAx val="1979260191"/>
        <c:crosses val="autoZero"/>
        <c:auto val="1"/>
        <c:lblAlgn val="ctr"/>
        <c:lblOffset val="100"/>
        <c:noMultiLvlLbl val="0"/>
      </c:catAx>
      <c:valAx>
        <c:axId val="1979260191"/>
        <c:scaling>
          <c:orientation val="minMax"/>
          <c:min val="500000"/>
        </c:scaling>
        <c:delete val="0"/>
        <c:axPos val="l"/>
        <c:majorGridlines>
          <c:spPr>
            <a:ln w="9525">
              <a:solidFill>
                <a:schemeClr val="tx1">
                  <a:lumMod val="15000"/>
                  <a:lumOff val="85000"/>
                </a:schemeClr>
              </a:solidFill>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Segoe UI Semibold" panose="020B0702040204020203" pitchFamily="34" charset="0"/>
                    <a:ea typeface="+mn-ea"/>
                    <a:cs typeface="Segoe UI Semibold" panose="020B0702040204020203" pitchFamily="34" charset="0"/>
                  </a:defRPr>
                </a:pPr>
                <a:r>
                  <a:rPr lang="en-US" sz="1400">
                    <a:solidFill>
                      <a:schemeClr val="tx1"/>
                    </a:solidFill>
                    <a:latin typeface="Segoe UI Semibold" panose="020B0702040204020203" pitchFamily="34" charset="0"/>
                    <a:cs typeface="Segoe UI Semibold" panose="020B0702040204020203" pitchFamily="34" charset="0"/>
                  </a:rPr>
                  <a:t>Requests / sec</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Segoe UI Semibold" panose="020B0702040204020203" pitchFamily="34" charset="0"/>
                  <a:ea typeface="+mn-ea"/>
                  <a:cs typeface="Segoe UI Semibold" panose="020B07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Segoe UI Semibold" panose="020B0702040204020203" pitchFamily="34" charset="0"/>
                <a:ea typeface="+mn-ea"/>
                <a:cs typeface="Segoe UI Semibold" panose="020B0702040204020203" pitchFamily="34" charset="0"/>
              </a:defRPr>
            </a:pPr>
            <a:endParaRPr lang="en-US"/>
          </a:p>
        </c:txPr>
        <c:crossAx val="168060935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900" kern="1200"/>
  </cs:axisTitle>
  <cs:categoryAxis>
    <cs:lnRef idx="0"/>
    <cs:fillRef idx="0"/>
    <cs:effectRef idx="0"/>
    <cs:fontRef idx="minor">
      <a:schemeClr val="tx1">
        <a:lumMod val="50000"/>
        <a:lumOff val="50000"/>
      </a:schemeClr>
    </cs:fontRef>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bg1"/>
    </cs:fontRef>
    <cs:spPr>
      <a:solidFill>
        <a:schemeClr val="tx1">
          <a:lumMod val="35000"/>
          <a:lumOff val="6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900"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160206-B702-41E4-A1FD-BC5D873FDABE}" type="datetimeFigureOut">
              <a:rPr lang="en-US" smtClean="0"/>
              <a:t>11/22/2022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5AC7CE-2342-439D-99E9-F1094D4D7F89}" type="slidenum">
              <a:rPr lang="en-US" smtClean="0"/>
              <a:t>‹#›</a:t>
            </a:fld>
            <a:endParaRPr lang="en-US"/>
          </a:p>
        </p:txBody>
      </p:sp>
    </p:spTree>
    <p:extLst>
      <p:ext uri="{BB962C8B-B14F-4D97-AF65-F5344CB8AC3E}">
        <p14:creationId xmlns:p14="http://schemas.microsoft.com/office/powerpoint/2010/main" val="208449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.NET Workshop. In this overview session, I would like to set the stage for this workshop with the current landscape on how to build apps with .NET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5023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8307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42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11/22/2022 12:38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0386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11/22/2022 12:38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7142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11/22/2022 12:38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618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11/22/2022 12:38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3241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11/22/2022 12:38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103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Blazor lets you write full stack web apps with C# instead of JavaScript and </a:t>
            </a:r>
            <a:r>
              <a:rPr lang="en-US" sz="1800" u="none" strike="noStrike" kern="1200" dirty="0">
                <a:solidFill>
                  <a:srgbClr val="000000"/>
                </a:solidFill>
                <a:effectLst/>
                <a:latin typeface="Segoe UI" panose="020B0502040204020203" pitchFamily="34" charset="0"/>
                <a:ea typeface="Times New Roman" panose="02020603050405020304" pitchFamily="18" charset="0"/>
              </a:rPr>
              <a:t>it </a:t>
            </a:r>
            <a:r>
              <a:rPr lang="en-US" sz="1800" kern="1200" dirty="0">
                <a:solidFill>
                  <a:srgbClr val="000000"/>
                </a:solidFill>
                <a:effectLst/>
                <a:latin typeface="Segoe UI" panose="020B0502040204020203" pitchFamily="34" charset="0"/>
                <a:ea typeface="Times New Roman" panose="02020603050405020304" pitchFamily="18" charset="0"/>
              </a:rPr>
              <a:t>has become a very popular. In fact, it’s one of the fastest growing workloads in .NET today. It has supported two models since spring 2020, Blazor Server and Blazor </a:t>
            </a:r>
            <a:r>
              <a:rPr lang="en-US" sz="1800" kern="1200" dirty="0" err="1">
                <a:solidFill>
                  <a:srgbClr val="000000"/>
                </a:solidFill>
                <a:effectLst/>
                <a:latin typeface="Segoe UI" panose="020B0502040204020203" pitchFamily="34" charset="0"/>
                <a:ea typeface="Times New Roman" panose="02020603050405020304" pitchFamily="18" charset="0"/>
              </a:rPr>
              <a:t>WebAssembly</a:t>
            </a:r>
            <a:r>
              <a:rPr lang="en-US" sz="1800" kern="1200" dirty="0">
                <a:solidFill>
                  <a:srgbClr val="000000"/>
                </a:solidFill>
                <a:effectLst/>
                <a:latin typeface="Segoe UI" panose="020B0502040204020203" pitchFamily="34" charset="0"/>
                <a:ea typeface="Times New Roman" panose="02020603050405020304" pitchFamily="18" charset="0"/>
              </a:rPr>
              <a:t> which runs completely in the browser. Blazor has a shared component model across the server and the client browser. Depending on your application’s needs, you can choose the right model for you. </a:t>
            </a:r>
          </a:p>
          <a:p>
            <a:pPr marL="0" marR="0" lvl="0" indent="0">
              <a:spcBef>
                <a:spcPts val="0"/>
              </a:spcBef>
              <a:spcAft>
                <a:spcPts val="0"/>
              </a:spcAft>
              <a:buFont typeface="Calibri" panose="020F0502020204030204" pitchFamily="34" charset="0"/>
              <a:buNone/>
            </a:pPr>
            <a:endParaRPr lang="en-US" sz="1800" dirty="0">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Calibri" panose="020F0502020204030204" pitchFamily="34" charset="0"/>
              <a:buNone/>
              <a:tabLst/>
              <a:defRPr/>
            </a:pPr>
            <a:r>
              <a:rPr lang="en-US" sz="1800" dirty="0">
                <a:effectLst/>
                <a:latin typeface="Calibri" panose="020F0502020204030204" pitchFamily="34" charset="0"/>
                <a:ea typeface="Times New Roman" panose="02020603050405020304" pitchFamily="18" charset="0"/>
              </a:rPr>
              <a:t>&lt;CLICK&gt; </a:t>
            </a:r>
          </a:p>
          <a:p>
            <a:pPr marL="0" marR="0" lvl="0" indent="0">
              <a:spcBef>
                <a:spcPts val="0"/>
              </a:spcBef>
              <a:spcAft>
                <a:spcPts val="0"/>
              </a:spcAft>
              <a:buFont typeface="Calibri" panose="020F0502020204030204" pitchFamily="34" charset="0"/>
              <a:buNone/>
            </a:pPr>
            <a:endParaRPr lang="en-US" sz="1800" dirty="0">
              <a:effectLst/>
              <a:latin typeface="Calibri" panose="020F0502020204030204" pitchFamily="34" charset="0"/>
              <a:ea typeface="Times New Roman" panose="02020603050405020304" pitchFamily="18" charset="0"/>
            </a:endParaRPr>
          </a:p>
          <a:p>
            <a:pPr marL="0" marR="0" lvl="0" indent="0">
              <a:spcBef>
                <a:spcPts val="0"/>
              </a:spcBef>
              <a:spcAft>
                <a:spcPts val="0"/>
              </a:spcAft>
              <a:buFont typeface="Calibri" panose="020F0502020204030204" pitchFamily="34" charset="0"/>
              <a:buNone/>
            </a:pPr>
            <a:r>
              <a:rPr lang="en-US" sz="1800" dirty="0">
                <a:effectLst/>
                <a:latin typeface="Calibri" panose="020F0502020204030204" pitchFamily="34" charset="0"/>
                <a:ea typeface="Times New Roman" panose="02020603050405020304" pitchFamily="18" charset="0"/>
              </a:rPr>
              <a:t>We’ve released event more features for your Blazor web apps in .NET 7 and we’ll show a demo of those in a few minutes. Some include:</a:t>
            </a:r>
          </a:p>
          <a:p>
            <a:pPr marL="0" marR="0" lvl="0" indent="0" algn="l" defTabSz="914400" rtl="0" eaLnBrk="1" fontAlgn="auto" latinLnBrk="0" hangingPunct="1">
              <a:lnSpc>
                <a:spcPct val="100000"/>
              </a:lnSpc>
              <a:spcBef>
                <a:spcPts val="0"/>
              </a:spcBef>
              <a:spcAft>
                <a:spcPts val="0"/>
              </a:spcAft>
              <a:buClrTx/>
              <a:buSzTx/>
              <a:buFont typeface="Calibri" panose="020F0502020204030204" pitchFamily="34" charset="0"/>
              <a:buNone/>
              <a:tabLst/>
              <a:defRPr/>
            </a:pPr>
            <a:endParaRPr lang="en-US" sz="1800" dirty="0">
              <a:effectLst/>
              <a:latin typeface="Calibri" panose="020F0502020204030204" pitchFamily="34" charset="0"/>
              <a:ea typeface="Times New Roman" panose="02020603050405020304" pitchFamily="18" charset="0"/>
            </a:endParaRPr>
          </a:p>
          <a:p>
            <a:pPr marL="342900" marR="0" lvl="0" indent="-342900">
              <a:spcBef>
                <a:spcPts val="0"/>
              </a:spcBef>
              <a:spcAft>
                <a:spcPts val="0"/>
              </a:spcAft>
              <a:buFont typeface="Calibri" panose="020F0502020204030204" pitchFamily="34" charset="0"/>
              <a:buChar char="-"/>
            </a:pPr>
            <a:r>
              <a:rPr lang="en-US" sz="1800" dirty="0">
                <a:effectLst/>
                <a:latin typeface="Calibri" panose="020F0502020204030204" pitchFamily="34" charset="0"/>
                <a:ea typeface="Times New Roman" panose="02020603050405020304" pitchFamily="18" charset="0"/>
              </a:rPr>
              <a:t>You can now ahead-of-time compile your Blazor </a:t>
            </a:r>
            <a:r>
              <a:rPr lang="en-US" sz="1800" dirty="0" err="1">
                <a:effectLst/>
                <a:latin typeface="Calibri" panose="020F0502020204030204" pitchFamily="34" charset="0"/>
                <a:ea typeface="Times New Roman" panose="02020603050405020304" pitchFamily="18" charset="0"/>
              </a:rPr>
              <a:t>WebAssembly</a:t>
            </a:r>
            <a:r>
              <a:rPr lang="en-US" sz="1800" dirty="0">
                <a:effectLst/>
                <a:latin typeface="Calibri" panose="020F0502020204030204" pitchFamily="34" charset="0"/>
                <a:ea typeface="Times New Roman" panose="02020603050405020304" pitchFamily="18" charset="0"/>
              </a:rPr>
              <a:t> apps to </a:t>
            </a:r>
            <a:r>
              <a:rPr lang="en-US" sz="1800" dirty="0" err="1">
                <a:effectLst/>
                <a:latin typeface="Calibri" panose="020F0502020204030204" pitchFamily="34" charset="0"/>
                <a:ea typeface="Times New Roman" panose="02020603050405020304" pitchFamily="18" charset="0"/>
              </a:rPr>
              <a:t>WebAssembly</a:t>
            </a:r>
            <a:r>
              <a:rPr lang="en-US" sz="1800" dirty="0">
                <a:effectLst/>
                <a:latin typeface="Calibri" panose="020F0502020204030204" pitchFamily="34" charset="0"/>
                <a:ea typeface="Times New Roman" panose="02020603050405020304" pitchFamily="18" charset="0"/>
              </a:rPr>
              <a:t> for significantly improved runtime performance.</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Calibri" panose="020F0502020204030204" pitchFamily="34" charset="0"/>
              <a:buChar char="-"/>
            </a:pPr>
            <a:r>
              <a:rPr lang="en-US" sz="1800" dirty="0">
                <a:effectLst/>
                <a:latin typeface="Calibri" panose="020F0502020204030204" pitchFamily="34" charset="0"/>
                <a:ea typeface="Times New Roman" panose="02020603050405020304" pitchFamily="18" charset="0"/>
              </a:rPr>
              <a:t>The download size of Blazor </a:t>
            </a:r>
            <a:r>
              <a:rPr lang="en-US" sz="1800" dirty="0" err="1">
                <a:effectLst/>
                <a:latin typeface="Calibri" panose="020F0502020204030204" pitchFamily="34" charset="0"/>
                <a:ea typeface="Times New Roman" panose="02020603050405020304" pitchFamily="18" charset="0"/>
              </a:rPr>
              <a:t>WebAssembly</a:t>
            </a:r>
            <a:r>
              <a:rPr lang="en-US" sz="1800" dirty="0">
                <a:effectLst/>
                <a:latin typeface="Calibri" panose="020F0502020204030204" pitchFamily="34" charset="0"/>
                <a:ea typeface="Times New Roman" panose="02020603050405020304" pitchFamily="18" charset="0"/>
              </a:rPr>
              <a:t> apps is also smaller even though we’ve added support for over 500 new APIs in .NET 7.</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Calibri" panose="020F0502020204030204" pitchFamily="34" charset="0"/>
              <a:buChar char="-"/>
            </a:pPr>
            <a:r>
              <a:rPr lang="en-US" sz="1800" dirty="0">
                <a:effectLst/>
                <a:latin typeface="Calibri" panose="020F0502020204030204" pitchFamily="34" charset="0"/>
                <a:ea typeface="Times New Roman" panose="02020603050405020304" pitchFamily="18" charset="0"/>
              </a:rPr>
              <a:t>When prerendering Blazor components from the server you can now persist the state of those components so it can be reused on the client</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8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.NET MAUI is the evolution of </a:t>
            </a:r>
            <a:r>
              <a:rPr lang="en-US" sz="1800" kern="1200" dirty="0" err="1">
                <a:solidFill>
                  <a:srgbClr val="000000"/>
                </a:solidFill>
                <a:effectLst/>
                <a:latin typeface="Segoe UI" panose="020B0502040204020203" pitchFamily="34" charset="0"/>
                <a:ea typeface="Times New Roman" panose="02020603050405020304" pitchFamily="18" charset="0"/>
              </a:rPr>
              <a:t>Xamarin.Forms</a:t>
            </a:r>
            <a:r>
              <a:rPr lang="en-US" sz="1800" kern="1200" dirty="0">
                <a:solidFill>
                  <a:srgbClr val="000000"/>
                </a:solidFill>
                <a:effectLst/>
                <a:latin typeface="Segoe UI" panose="020B0502040204020203" pitchFamily="34" charset="0"/>
                <a:ea typeface="Times New Roman" panose="02020603050405020304" pitchFamily="18" charset="0"/>
              </a:rPr>
              <a:t> designed to help you deliver high-performance, cross-platform, native desktop &amp; mobile apps all from a single codebase. </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.NET MAUI under the hood uses technologies out there today for building native apps on Windows with </a:t>
            </a:r>
            <a:r>
              <a:rPr lang="en-US" sz="1800" kern="1200" dirty="0" err="1">
                <a:solidFill>
                  <a:srgbClr val="000000"/>
                </a:solidFill>
                <a:effectLst/>
                <a:latin typeface="Segoe UI" panose="020B0502040204020203" pitchFamily="34" charset="0"/>
                <a:ea typeface="Times New Roman" panose="02020603050405020304" pitchFamily="18" charset="0"/>
              </a:rPr>
              <a:t>WinUI</a:t>
            </a:r>
            <a:r>
              <a:rPr lang="en-US" sz="1800" kern="1200" dirty="0">
                <a:solidFill>
                  <a:srgbClr val="000000"/>
                </a:solidFill>
                <a:effectLst/>
                <a:latin typeface="Segoe UI" panose="020B0502040204020203" pitchFamily="34" charset="0"/>
                <a:ea typeface="Times New Roman" panose="02020603050405020304" pitchFamily="18" charset="0"/>
              </a:rPr>
              <a:t>, Mac Catalyst for macOS, and of course, iOS and Android. .NET MAUI abstracts all those frameworks into a single framework built on .NET 7. </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.NET MAUI on Windows supports </a:t>
            </a:r>
            <a:r>
              <a:rPr lang="en-US" sz="1800" kern="1200" dirty="0" err="1">
                <a:solidFill>
                  <a:srgbClr val="000000"/>
                </a:solidFill>
                <a:effectLst/>
                <a:latin typeface="Segoe UI" panose="020B0502040204020203" pitchFamily="34" charset="0"/>
                <a:ea typeface="Times New Roman" panose="02020603050405020304" pitchFamily="18" charset="0"/>
              </a:rPr>
              <a:t>WinUI</a:t>
            </a:r>
            <a:r>
              <a:rPr lang="en-US" sz="1800" kern="1200" dirty="0">
                <a:solidFill>
                  <a:srgbClr val="000000"/>
                </a:solidFill>
                <a:effectLst/>
                <a:latin typeface="Segoe UI" panose="020B0502040204020203" pitchFamily="34" charset="0"/>
                <a:ea typeface="Times New Roman" panose="02020603050405020304" pitchFamily="18" charset="0"/>
              </a:rPr>
              <a:t> allowing these apps to use all the newest native features on supported versions of Windows 10.</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That means you can build all these apps for any device from a single codebase and project system. Instead of learning different stacks and languages for each, you can use </a:t>
            </a:r>
            <a:r>
              <a:rPr lang="en-US" sz="1800" b="1" kern="1200" dirty="0">
                <a:solidFill>
                  <a:srgbClr val="000000"/>
                </a:solidFill>
                <a:effectLst/>
                <a:latin typeface="Segoe UI" panose="020B0502040204020203" pitchFamily="34" charset="0"/>
                <a:ea typeface="Times New Roman" panose="02020603050405020304" pitchFamily="18" charset="0"/>
              </a:rPr>
              <a:t>one language</a:t>
            </a:r>
            <a:r>
              <a:rPr lang="en-US" sz="1800" kern="1200" dirty="0">
                <a:solidFill>
                  <a:srgbClr val="000000"/>
                </a:solidFill>
                <a:effectLst/>
                <a:latin typeface="Segoe UI" panose="020B0502040204020203" pitchFamily="34" charset="0"/>
                <a:ea typeface="Times New Roman" panose="02020603050405020304" pitchFamily="18" charset="0"/>
              </a:rPr>
              <a:t>, </a:t>
            </a:r>
            <a:r>
              <a:rPr lang="en-US" sz="1800" b="1" kern="1200" dirty="0">
                <a:solidFill>
                  <a:srgbClr val="000000"/>
                </a:solidFill>
                <a:effectLst/>
                <a:latin typeface="Segoe UI" panose="020B0502040204020203" pitchFamily="34" charset="0"/>
                <a:ea typeface="Times New Roman" panose="02020603050405020304" pitchFamily="18" charset="0"/>
              </a:rPr>
              <a:t>one set of libraries</a:t>
            </a:r>
            <a:r>
              <a:rPr lang="en-US" sz="1800" kern="1200" dirty="0">
                <a:solidFill>
                  <a:srgbClr val="000000"/>
                </a:solidFill>
                <a:effectLst/>
                <a:latin typeface="Segoe UI" panose="020B0502040204020203" pitchFamily="34" charset="0"/>
                <a:ea typeface="Times New Roman" panose="02020603050405020304" pitchFamily="18" charset="0"/>
              </a:rPr>
              <a:t>, and </a:t>
            </a:r>
            <a:r>
              <a:rPr lang="en-US" sz="1800" b="1" kern="1200" dirty="0">
                <a:solidFill>
                  <a:srgbClr val="000000"/>
                </a:solidFill>
                <a:effectLst/>
                <a:latin typeface="Segoe UI" panose="020B0502040204020203" pitchFamily="34" charset="0"/>
                <a:ea typeface="Times New Roman" panose="02020603050405020304" pitchFamily="18" charset="0"/>
              </a:rPr>
              <a:t>one UI stack </a:t>
            </a:r>
            <a:r>
              <a:rPr lang="en-US" sz="1800" kern="1200" dirty="0">
                <a:solidFill>
                  <a:srgbClr val="000000"/>
                </a:solidFill>
                <a:effectLst/>
                <a:latin typeface="Segoe UI" panose="020B0502040204020203" pitchFamily="34" charset="0"/>
                <a:ea typeface="Times New Roman" panose="02020603050405020304" pitchFamily="18" charset="0"/>
              </a:rPr>
              <a:t>for all of them. </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It will release early spring next year. You can watch the progress and help contribute on GitHub in the /dotnet/</a:t>
            </a:r>
            <a:r>
              <a:rPr lang="en-US" sz="1800" kern="1200" dirty="0" err="1">
                <a:solidFill>
                  <a:srgbClr val="000000"/>
                </a:solidFill>
                <a:effectLst/>
                <a:latin typeface="Segoe UI" panose="020B0502040204020203" pitchFamily="34" charset="0"/>
                <a:ea typeface="Times New Roman" panose="02020603050405020304" pitchFamily="18" charset="0"/>
              </a:rPr>
              <a:t>maui</a:t>
            </a:r>
            <a:r>
              <a:rPr lang="en-US" sz="1800" kern="1200" dirty="0">
                <a:solidFill>
                  <a:srgbClr val="000000"/>
                </a:solidFill>
                <a:effectLst/>
                <a:latin typeface="Segoe UI" panose="020B0502040204020203" pitchFamily="34" charset="0"/>
                <a:ea typeface="Times New Roman" panose="02020603050405020304" pitchFamily="18" charset="0"/>
              </a:rPr>
              <a:t> repo.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8193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err="1">
                <a:solidFill>
                  <a:srgbClr val="000000"/>
                </a:solidFill>
                <a:effectLst/>
                <a:latin typeface="Segoe UI" panose="020B0502040204020203" pitchFamily="34" charset="0"/>
                <a:ea typeface="Times New Roman" panose="02020603050405020304" pitchFamily="18" charset="0"/>
              </a:rPr>
              <a:t>Blazor</a:t>
            </a:r>
            <a:r>
              <a:rPr lang="en-US" sz="1200" kern="1200" dirty="0">
                <a:solidFill>
                  <a:srgbClr val="000000"/>
                </a:solidFill>
                <a:effectLst/>
                <a:latin typeface="Segoe UI" panose="020B0502040204020203" pitchFamily="34" charset="0"/>
                <a:ea typeface="Times New Roman" panose="02020603050405020304" pitchFamily="18" charset="0"/>
              </a:rPr>
              <a:t> was first supported on the server, then in the browser with </a:t>
            </a:r>
            <a:r>
              <a:rPr lang="en-US" sz="1200" kern="1200" dirty="0" err="1">
                <a:solidFill>
                  <a:srgbClr val="000000"/>
                </a:solidFill>
                <a:effectLst/>
                <a:latin typeface="Segoe UI" panose="020B0502040204020203" pitchFamily="34" charset="0"/>
                <a:ea typeface="Times New Roman" panose="02020603050405020304" pitchFamily="18" charset="0"/>
              </a:rPr>
              <a:t>WebAssembly</a:t>
            </a:r>
            <a:r>
              <a:rPr lang="en-US" sz="1200" kern="1200" dirty="0">
                <a:solidFill>
                  <a:srgbClr val="000000"/>
                </a:solidFill>
                <a:effectLst/>
                <a:latin typeface="Segoe UI" panose="020B0502040204020203" pitchFamily="34" charset="0"/>
                <a:ea typeface="Times New Roman" panose="02020603050405020304" pitchFamily="18" charset="0"/>
              </a:rPr>
              <a:t>. Now it has been extended again so you can write Blazor hybrid apps. This means you can create hybrid client apps, which combine web and native UI together in a single native client application. It is primarily targeted at web developers that want to provide rich client and offline experiences for their users.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Blazor hybrid apps is built on top of .NET MAUI.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It relies on that UI stack for a native application container and native controls should you want to use them. Blazor desktop apps have full access to the machine. You can do things like call native API's, access the file system, write multi-threaded applications – all with the high-performance and optimal memory consumption you get with .NET. You can't do this with pure web technologies. </a:t>
            </a:r>
          </a:p>
          <a:p>
            <a:endParaRPr lang="en-US" sz="1200" kern="1200" dirty="0">
              <a:solidFill>
                <a:srgbClr val="000000"/>
              </a:solidFill>
              <a:effectLst/>
              <a:latin typeface="Segoe UI" panose="020B0502040204020203" pitchFamily="34" charset="0"/>
              <a:ea typeface="Times New Roman" panose="02020603050405020304" pitchFamily="18" charset="0"/>
            </a:endParaRPr>
          </a:p>
          <a:p>
            <a:r>
              <a:rPr lang="en-US" sz="1200" kern="1200" dirty="0">
                <a:solidFill>
                  <a:srgbClr val="000000"/>
                </a:solidFill>
                <a:effectLst/>
                <a:latin typeface="Segoe UI" panose="020B0502040204020203" pitchFamily="34" charset="0"/>
                <a:ea typeface="Times New Roman" panose="02020603050405020304" pitchFamily="18" charset="0"/>
              </a:rPr>
              <a:t>These scenarios will also be supported when .NET MAUI releases early next year.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4631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Cross-platform and open source, .NET </a:t>
            </a:r>
            <a:r>
              <a:rPr lang="en-US" sz="1200" b="1" dirty="0">
                <a:solidFill>
                  <a:schemeClr val="tx2"/>
                </a:solidFill>
              </a:rPr>
              <a:t>is a unified development platform for building anything. </a:t>
            </a:r>
            <a:r>
              <a:rPr lang="en-US" sz="1200" dirty="0">
                <a:solidFill>
                  <a:schemeClr val="tx2"/>
                </a:solidFill>
              </a:rPr>
              <a:t>You can use the same tools, libraries, languages and runtime to build any application across web, mobile, desktop, AI/ML, data, gaming, and IoT workloads. </a:t>
            </a:r>
            <a:r>
              <a:rPr lang="en-US" baseline="0" dirty="0"/>
              <a:t>.NET is a general-purpose programming platform that enables all kinds of application scenarios. Once you learn one, you can easily pick up another.  To enable specific app scenarios, app models (or app frameworks) are built on top of the base libraries and runtime to extend what .NET can do. </a:t>
            </a:r>
            <a:r>
              <a:rPr lang="en-US" b="1" baseline="0" dirty="0"/>
              <a:t>With .NET 7, the SDK has been unified, common base libraries, and runtime on which all of these app models sit. </a:t>
            </a:r>
          </a:p>
          <a:p>
            <a:endParaRPr lang="en-US" baseline="0" dirty="0"/>
          </a:p>
          <a:p>
            <a:r>
              <a:rPr lang="en-US" baseline="0" dirty="0"/>
              <a:t>.NET has a vast ecosystem of thousands of library packages you get via NuGet and open-source projects in development on GitHub. There are also hundreds of vendors providing additional components, tools, libraries and services. You can use a broad set of IDEs and editors with .NET including best-in-class tools with Visual Studio, Visual Studio for Mac and the cross-platform editor Visual Studio Code.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674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501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effectLst/>
                <a:latin typeface="Segoe UI" panose="020B0502040204020203" pitchFamily="34" charset="0"/>
              </a:rPr>
              <a:t>Hot Reload is NOT Just for .NET 7 developers, it works on multiple project types and all .NET versions (4.6 and higher) that support edit and continue. </a:t>
            </a:r>
          </a:p>
          <a:p>
            <a:pPr rtl="0"/>
            <a:endParaRPr lang="en-US" dirty="0">
              <a:effectLst/>
              <a:latin typeface="Segoe UI" panose="020B0502040204020203" pitchFamily="34" charset="0"/>
            </a:endParaRPr>
          </a:p>
          <a:p>
            <a:pPr rtl="0"/>
            <a:r>
              <a:rPr lang="en-US" dirty="0">
                <a:effectLst/>
                <a:latin typeface="Segoe UI" panose="020B0502040204020203" pitchFamily="34" charset="0"/>
              </a:rPr>
              <a:t>.NET 7 is the most optimized for the best Hot Reload experience, s</a:t>
            </a:r>
            <a:r>
              <a:rPr lang="en-US" b="0" i="0" dirty="0">
                <a:solidFill>
                  <a:srgbClr val="FFFFFF"/>
                </a:solidFill>
                <a:effectLst/>
                <a:latin typeface="Segoe UI" panose="020B0502040204020203" pitchFamily="34" charset="0"/>
              </a:rPr>
              <a:t>uch as Razor editing, CSS Hot Reload, most supported edits, ability to use Hot Reload when starting the app without the debugger (CTRL-F5), hot reload through dotnet watch CLI and Blazor and .NET MAUI project support. </a:t>
            </a:r>
            <a:endParaRPr lang="en-US" dirty="0">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8948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From now on, we’ll release a new major version of C# every year along with each version of .NET. This allows us to ship small features more frequently, getting value to you faster.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C# 10 has a strong focus on simplification. </a:t>
            </a: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Global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usings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are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usings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that you write once and they apply to your whole project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Project types offer implicit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usings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so you don’t need to type them anywhere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File-scoped namespaces apply to the whole file; no indentation needed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Records can now be structs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can </a:t>
            </a:r>
            <a:r>
              <a:rPr lang="en-US" sz="1800" i="1" dirty="0">
                <a:effectLst/>
                <a:latin typeface="Calibri" panose="020F0502020204030204" pitchFamily="34" charset="0"/>
                <a:ea typeface="Times New Roman" panose="02020603050405020304" pitchFamily="18" charset="0"/>
                <a:cs typeface="Times New Roman" panose="02020603050405020304" pitchFamily="18" charset="0"/>
              </a:rPr>
              <a:t>say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that records are classes instead of leaving it implied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Lambdas that contain enough type information have their own types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425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For .NET 7 the team has built upon C# top-level programs to provide you with a lightweight way to build ASP.NET web APIs with minimal code.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No </a:t>
            </a:r>
            <a:r>
              <a:rPr lang="en-US" sz="1200" kern="1200" dirty="0" err="1">
                <a:solidFill>
                  <a:srgbClr val="000000"/>
                </a:solidFill>
                <a:effectLst/>
                <a:latin typeface="Segoe UI" panose="020B0502040204020203" pitchFamily="34" charset="0"/>
                <a:ea typeface="Times New Roman" panose="02020603050405020304" pitchFamily="18" charset="0"/>
              </a:rPr>
              <a:t>usings</a:t>
            </a:r>
            <a:r>
              <a:rPr lang="en-US" sz="1200" kern="1200" dirty="0">
                <a:solidFill>
                  <a:srgbClr val="000000"/>
                </a:solidFill>
                <a:effectLst/>
                <a:latin typeface="Segoe UI" panose="020B0502040204020203" pitchFamily="34" charset="0"/>
                <a:ea typeface="Times New Roman" panose="02020603050405020304" pitchFamily="18" charset="0"/>
              </a:rPr>
              <a:t>, no class definitions needed, this is an easy way to build APIs that can immediately take advantage of cloud scale without all the ceremony and setup code of traditional controller-style web APIs.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And when your project starts to get too big, we’ll provide a path move these to ASP.NET MVC controllers. It’s just another option for quickly building APIs that don’t need the all the bells and whistles of controllers and startup classes.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5132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0596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5AC7CE-2342-439D-99E9-F1094D4D7F89}" type="slidenum">
              <a:rPr lang="en-US" smtClean="0"/>
              <a:t>27</a:t>
            </a:fld>
            <a:endParaRPr lang="en-US"/>
          </a:p>
        </p:txBody>
      </p:sp>
    </p:spTree>
    <p:extLst>
      <p:ext uri="{BB962C8B-B14F-4D97-AF65-F5344CB8AC3E}">
        <p14:creationId xmlns:p14="http://schemas.microsoft.com/office/powerpoint/2010/main" val="31384889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10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11/22/2022 12:38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501825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11/22/2022 12:38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871785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11/22/2022</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064758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I’d like to highlight some big accomplishments made by with the .NET community. The .NET ecosystem has seen some significant momentum in the last few years.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171450" marR="0" indent="-171450">
              <a:spcBef>
                <a:spcPts val="0"/>
              </a:spcBef>
              <a:spcAft>
                <a:spcPts val="600"/>
              </a:spcAft>
              <a:buFont typeface="Arial" panose="020B0604020202020204" pitchFamily="34" charset="0"/>
              <a:buChar char="•"/>
            </a:pPr>
            <a:r>
              <a:rPr lang="en-US" sz="1200" kern="1200" dirty="0">
                <a:solidFill>
                  <a:srgbClr val="000000"/>
                </a:solidFill>
                <a:effectLst/>
                <a:latin typeface="Segoe UI" panose="020B0502040204020203" pitchFamily="34" charset="0"/>
                <a:ea typeface="Times New Roman" panose="02020603050405020304" pitchFamily="18" charset="0"/>
              </a:rPr>
              <a:t>There are now 5.4 million monthly active developers in Visual Studio family of tools.  </a:t>
            </a:r>
          </a:p>
          <a:p>
            <a:pPr marL="171450" marR="0" indent="-171450">
              <a:spcBef>
                <a:spcPts val="0"/>
              </a:spcBef>
              <a:spcAft>
                <a:spcPts val="600"/>
              </a:spcAft>
              <a:buFont typeface="Arial" panose="020B0604020202020204" pitchFamily="34" charset="0"/>
              <a:buChar char="•"/>
            </a:pPr>
            <a:r>
              <a:rPr lang="en-US" sz="1200" kern="1200" dirty="0">
                <a:solidFill>
                  <a:srgbClr val="000000"/>
                </a:solidFill>
                <a:effectLst/>
                <a:latin typeface="Segoe UI" panose="020B0502040204020203" pitchFamily="34" charset="0"/>
                <a:ea typeface="Times New Roman" panose="02020603050405020304" pitchFamily="18" charset="0"/>
              </a:rPr>
              <a:t>.NET Core / .NET 5 has ranked #1 three years in a row as the most loved framework on the </a:t>
            </a:r>
            <a:r>
              <a:rPr lang="en-US" sz="1200" kern="1200" dirty="0" err="1">
                <a:solidFill>
                  <a:srgbClr val="000000"/>
                </a:solidFill>
                <a:effectLst/>
                <a:latin typeface="Segoe UI" panose="020B0502040204020203" pitchFamily="34" charset="0"/>
                <a:ea typeface="Times New Roman" panose="02020603050405020304" pitchFamily="18" charset="0"/>
              </a:rPr>
              <a:t>StackOverflow</a:t>
            </a:r>
            <a:r>
              <a:rPr lang="en-US" sz="1200" kern="1200" dirty="0">
                <a:solidFill>
                  <a:srgbClr val="000000"/>
                </a:solidFill>
                <a:effectLst/>
                <a:latin typeface="Segoe UI" panose="020B0502040204020203" pitchFamily="34" charset="0"/>
                <a:ea typeface="Times New Roman" panose="02020603050405020304" pitchFamily="18" charset="0"/>
              </a:rPr>
              <a:t> developer survey.</a:t>
            </a:r>
          </a:p>
          <a:p>
            <a:pPr marL="171450" marR="0" indent="-171450">
              <a:spcBef>
                <a:spcPts val="0"/>
              </a:spcBef>
              <a:spcAft>
                <a:spcPts val="600"/>
              </a:spcAft>
              <a:buFont typeface="Arial" panose="020B0604020202020204" pitchFamily="34" charset="0"/>
              <a:buChar char="•"/>
            </a:pPr>
            <a:r>
              <a:rPr lang="en-US" sz="1200" kern="1200" dirty="0">
                <a:solidFill>
                  <a:srgbClr val="000000"/>
                </a:solidFill>
                <a:effectLst/>
                <a:latin typeface="Segoe UI" panose="020B0502040204020203" pitchFamily="34" charset="0"/>
                <a:ea typeface="Times New Roman" panose="02020603050405020304" pitchFamily="18" charset="0"/>
              </a:rPr>
              <a:t>Cloud Native Computing Foundation (CNCF) tracks the highest velocity projects on all of GitHub. They measure this by the rate pull requests and issues come in &amp; how many are accepted. The dotnet repos have been consistently in the top 30 since 2017.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200" b="0" dirty="0">
                <a:effectLst/>
                <a:latin typeface="+mn-lt"/>
                <a:ea typeface="Calibri" panose="020F0502020204030204" pitchFamily="34" charset="0"/>
                <a:cs typeface="Times New Roman" panose="02020603050405020304" pitchFamily="18" charset="0"/>
              </a:rPr>
              <a:t>There are also over 6,900 people outside Microsoft that ma</a:t>
            </a:r>
            <a:r>
              <a:rPr lang="en-US" sz="1200" b="0" kern="12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de over 21,000 contributions! They either filed issues or submitted pull requests to the .NET related repositories for the .NET 7 release.  </a:t>
            </a:r>
            <a:endParaRPr lang="en-US" sz="1000" kern="1200" dirty="0">
              <a:solidFill>
                <a:schemeClr val="tx1"/>
              </a:solidFill>
              <a:effectLst/>
              <a:latin typeface="+mn-lt"/>
              <a:ea typeface="+mn-ea"/>
              <a:cs typeface="+mn-cs"/>
            </a:endParaRP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11/22/2022</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52842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11/22/2022 12:38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4115984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11/22/2022 12:38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127556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17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Here you can see the </a:t>
            </a:r>
            <a:r>
              <a:rPr lang="en-US" sz="1200" kern="1200" dirty="0" err="1">
                <a:solidFill>
                  <a:srgbClr val="000000"/>
                </a:solidFill>
                <a:effectLst/>
                <a:latin typeface="Segoe UI" panose="020B0502040204020203" pitchFamily="34" charset="0"/>
                <a:ea typeface="Times New Roman" panose="02020603050405020304" pitchFamily="18" charset="0"/>
              </a:rPr>
              <a:t>TechEmpower</a:t>
            </a:r>
            <a:r>
              <a:rPr lang="en-US" sz="1200" kern="1200" dirty="0">
                <a:solidFill>
                  <a:srgbClr val="000000"/>
                </a:solidFill>
                <a:effectLst/>
                <a:latin typeface="Segoe UI" panose="020B0502040204020203" pitchFamily="34" charset="0"/>
                <a:ea typeface="Times New Roman" panose="02020603050405020304" pitchFamily="18" charset="0"/>
              </a:rPr>
              <a:t> performance comparison with Java and Node.js. Better performance leads to lower compute costs and .NET gets better every release. Many of these improvements were made by the community!</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.NET 7’s web framework, ASP.NET Core, is STILL over 10 times faster than Node.js.</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We’ve also worked really hard on Entity Framework Core performance: </a:t>
            </a: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EF Core performance on .NET 7 has </a:t>
            </a:r>
            <a:r>
              <a:rPr lang="en-US" sz="1800" b="1" dirty="0">
                <a:effectLst/>
                <a:latin typeface="Calibri" panose="020F0502020204030204" pitchFamily="34" charset="0"/>
                <a:ea typeface="Times New Roman" panose="02020603050405020304" pitchFamily="18" charset="0"/>
              </a:rPr>
              <a:t>improved a whopping 92% </a:t>
            </a:r>
            <a:r>
              <a:rPr lang="en-US" sz="1800" dirty="0">
                <a:effectLst/>
                <a:latin typeface="Calibri" panose="020F0502020204030204" pitchFamily="34" charset="0"/>
                <a:ea typeface="Times New Roman" panose="02020603050405020304" pitchFamily="18" charset="0"/>
              </a:rPr>
              <a:t>over .NET 5!</a:t>
            </a: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Query performance is </a:t>
            </a:r>
            <a:r>
              <a:rPr lang="en-US" sz="1800" b="1" dirty="0">
                <a:effectLst/>
                <a:latin typeface="Calibri" panose="020F0502020204030204" pitchFamily="34" charset="0"/>
                <a:ea typeface="Times New Roman" panose="02020603050405020304" pitchFamily="18" charset="0"/>
              </a:rPr>
              <a:t>36%</a:t>
            </a:r>
            <a:r>
              <a:rPr lang="en-US" sz="1800" dirty="0">
                <a:effectLst/>
                <a:latin typeface="Calibri" panose="020F0502020204030204" pitchFamily="34" charset="0"/>
                <a:ea typeface="Times New Roman" panose="02020603050405020304" pitchFamily="18" charset="0"/>
              </a:rPr>
              <a:t> better than .NET 5 </a:t>
            </a: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The .NET+ASP.NET+EF stack is the 2</a:t>
            </a:r>
            <a:r>
              <a:rPr lang="en-US" sz="1800" baseline="30000" dirty="0">
                <a:effectLst/>
                <a:latin typeface="Calibri" panose="020F0502020204030204" pitchFamily="34" charset="0"/>
                <a:ea typeface="Times New Roman" panose="02020603050405020304" pitchFamily="18" charset="0"/>
              </a:rPr>
              <a:t>nd</a:t>
            </a:r>
            <a:r>
              <a:rPr lang="en-US" sz="1800" dirty="0">
                <a:effectLst/>
                <a:latin typeface="Calibri" panose="020F0502020204030204" pitchFamily="34" charset="0"/>
                <a:ea typeface="Times New Roman" panose="02020603050405020304" pitchFamily="18" charset="0"/>
              </a:rPr>
              <a:t> most highly-performing entry in the “Full ORM” category </a:t>
            </a:r>
            <a:r>
              <a:rPr lang="en-US" sz="1200" kern="1200" dirty="0">
                <a:solidFill>
                  <a:srgbClr val="000000"/>
                </a:solidFill>
                <a:effectLst/>
                <a:latin typeface="Segoe UI" panose="020B0502040204020203" pitchFamily="34" charset="0"/>
                <a:ea typeface="Times New Roman" panose="02020603050405020304" pitchFamily="18" charset="0"/>
              </a:rPr>
              <a:t>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11/22/2022 3:29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79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dirty="0">
                <a:solidFill>
                  <a:srgbClr val="000000"/>
                </a:solidFill>
                <a:latin typeface="Calibri"/>
                <a:ea typeface="Times New Roman" panose="02020603050405020304" pitchFamily="18" charset="0"/>
                <a:cs typeface="Calibri"/>
              </a:rPr>
              <a:t>VS 2022 is the best IDE for .NET development, with support for the latest project types for:</a:t>
            </a:r>
          </a:p>
          <a:p>
            <a:pPr>
              <a:lnSpc>
                <a:spcPct val="107000"/>
              </a:lnSpc>
              <a:spcAft>
                <a:spcPts val="800"/>
              </a:spcAft>
            </a:pPr>
            <a:r>
              <a:rPr lang="en-US" dirty="0">
                <a:solidFill>
                  <a:srgbClr val="000000"/>
                </a:solidFill>
                <a:latin typeface="Calibri"/>
                <a:ea typeface="Times New Roman" panose="02020603050405020304" pitchFamily="18" charset="0"/>
                <a:cs typeface="Calibri"/>
              </a:rPr>
              <a:t>-  cross-platform mobile and desktop apps w/ .NET MAUI</a:t>
            </a:r>
          </a:p>
          <a:p>
            <a:pPr>
              <a:lnSpc>
                <a:spcPct val="107000"/>
              </a:lnSpc>
              <a:spcAft>
                <a:spcPts val="800"/>
              </a:spcAft>
            </a:pPr>
            <a:r>
              <a:rPr lang="en-US" dirty="0">
                <a:solidFill>
                  <a:srgbClr val="000000"/>
                </a:solidFill>
                <a:latin typeface="Calibri"/>
                <a:ea typeface="Times New Roman" panose="02020603050405020304" pitchFamily="18" charset="0"/>
                <a:cs typeface="Calibri"/>
              </a:rPr>
              <a:t>-  responsive web UIs with Blazor</a:t>
            </a:r>
          </a:p>
          <a:p>
            <a:pPr>
              <a:lnSpc>
                <a:spcPct val="107000"/>
              </a:lnSpc>
              <a:spcAft>
                <a:spcPts val="800"/>
              </a:spcAft>
            </a:pPr>
            <a:r>
              <a:rPr lang="en-US" dirty="0">
                <a:solidFill>
                  <a:srgbClr val="000000"/>
                </a:solidFill>
                <a:latin typeface="Calibri"/>
                <a:ea typeface="Times New Roman" panose="02020603050405020304" pitchFamily="18" charset="0"/>
                <a:cs typeface="Calibri"/>
              </a:rPr>
              <a:t>-  build, run, debug .NET apps in Linux environments with WSL integration</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dirty="0">
                <a:solidFill>
                  <a:srgbClr val="000000"/>
                </a:solidFill>
                <a:latin typeface="Calibri"/>
                <a:ea typeface="Times New Roman" panose="02020603050405020304" pitchFamily="18" charset="0"/>
                <a:cs typeface="Calibri"/>
              </a:rPr>
              <a:t>-  edit running ASP.NET </a:t>
            </a:r>
            <a:r>
              <a:rPr lang="en-US" dirty="0" err="1">
                <a:solidFill>
                  <a:srgbClr val="000000"/>
                </a:solidFill>
                <a:latin typeface="Calibri"/>
                <a:ea typeface="Times New Roman" panose="02020603050405020304" pitchFamily="18" charset="0"/>
                <a:cs typeface="Calibri"/>
              </a:rPr>
              <a:t>Framewerk</a:t>
            </a:r>
            <a:r>
              <a:rPr lang="en-US" dirty="0">
                <a:solidFill>
                  <a:srgbClr val="000000"/>
                </a:solidFill>
                <a:latin typeface="Calibri"/>
                <a:ea typeface="Times New Roman" panose="02020603050405020304" pitchFamily="18" charset="0"/>
                <a:cs typeface="Calibri"/>
              </a:rPr>
              <a:t> web forms in an updated web designer using web live preview</a:t>
            </a:r>
          </a:p>
          <a:p>
            <a:pPr>
              <a:lnSpc>
                <a:spcPct val="107000"/>
              </a:lnSpc>
              <a:spcAft>
                <a:spcPts val="800"/>
              </a:spcAft>
            </a:pPr>
            <a:endParaRPr lang="en-US" dirty="0">
              <a:solidFill>
                <a:srgbClr val="000000"/>
              </a:solidFill>
              <a:latin typeface="Calibri"/>
              <a:ea typeface="Times New Roman" panose="02020603050405020304" pitchFamily="18" charset="0"/>
              <a:cs typeface="Calibri"/>
            </a:endParaRPr>
          </a:p>
          <a:p>
            <a:pPr>
              <a:lnSpc>
                <a:spcPct val="107000"/>
              </a:lnSpc>
              <a:spcAft>
                <a:spcPts val="800"/>
              </a:spcAft>
            </a:pPr>
            <a:r>
              <a:rPr lang="en-US" dirty="0">
                <a:solidFill>
                  <a:srgbClr val="000000"/>
                </a:solidFill>
                <a:latin typeface="Calibri"/>
                <a:ea typeface="Times New Roman" panose="02020603050405020304" pitchFamily="18" charset="0"/>
                <a:cs typeface="Calibri"/>
              </a:rPr>
              <a:t>It helps you stay productive and collaborative with:</a:t>
            </a:r>
          </a:p>
          <a:p>
            <a:pPr>
              <a:lnSpc>
                <a:spcPct val="107000"/>
              </a:lnSpc>
              <a:spcAft>
                <a:spcPts val="800"/>
              </a:spcAft>
            </a:pPr>
            <a:r>
              <a:rPr lang="en-US" dirty="0">
                <a:solidFill>
                  <a:srgbClr val="000000"/>
                </a:solidFill>
                <a:latin typeface="Calibri"/>
                <a:ea typeface="Times New Roman" panose="02020603050405020304" pitchFamily="18" charset="0"/>
                <a:cs typeface="Calibri"/>
              </a:rPr>
              <a:t>- Hot reload (will talk about more in a bit)</a:t>
            </a:r>
          </a:p>
          <a:p>
            <a:pPr>
              <a:lnSpc>
                <a:spcPct val="107000"/>
              </a:lnSpc>
              <a:spcAft>
                <a:spcPts val="800"/>
              </a:spcAft>
            </a:pPr>
            <a:r>
              <a:rPr lang="en-US" dirty="0">
                <a:solidFill>
                  <a:srgbClr val="000000"/>
                </a:solidFill>
                <a:latin typeface="Calibri"/>
                <a:ea typeface="Times New Roman" panose="02020603050405020304" pitchFamily="18" charset="0"/>
                <a:cs typeface="Calibri"/>
              </a:rPr>
              <a:t>- </a:t>
            </a:r>
            <a:r>
              <a:rPr lang="en-US" dirty="0" err="1">
                <a:solidFill>
                  <a:srgbClr val="000000"/>
                </a:solidFill>
                <a:latin typeface="Calibri"/>
                <a:ea typeface="Times New Roman" panose="02020603050405020304" pitchFamily="18" charset="0"/>
                <a:cs typeface="Calibri"/>
              </a:rPr>
              <a:t>IntelliCode</a:t>
            </a:r>
            <a:r>
              <a:rPr lang="en-US" dirty="0">
                <a:solidFill>
                  <a:srgbClr val="000000"/>
                </a:solidFill>
                <a:latin typeface="Calibri"/>
                <a:ea typeface="Times New Roman" panose="02020603050405020304" pitchFamily="18" charset="0"/>
                <a:cs typeface="Calibri"/>
              </a:rPr>
              <a:t> (whole line completions, suggestions for common code </a:t>
            </a:r>
            <a:r>
              <a:rPr lang="en-US" dirty="0" err="1">
                <a:solidFill>
                  <a:srgbClr val="000000"/>
                </a:solidFill>
                <a:latin typeface="Calibri"/>
                <a:ea typeface="Times New Roman" panose="02020603050405020304" pitchFamily="18" charset="0"/>
                <a:cs typeface="Calibri"/>
              </a:rPr>
              <a:t>refactorings</a:t>
            </a:r>
            <a:r>
              <a:rPr lang="en-US" dirty="0">
                <a:solidFill>
                  <a:srgbClr val="000000"/>
                </a:solidFill>
                <a:latin typeface="Calibri"/>
                <a:ea typeface="Times New Roman" panose="02020603050405020304" pitchFamily="18" charset="0"/>
                <a:cs typeface="Calibri"/>
              </a:rPr>
              <a:t> on the fly)</a:t>
            </a:r>
          </a:p>
          <a:p>
            <a:pPr>
              <a:lnSpc>
                <a:spcPct val="107000"/>
              </a:lnSpc>
              <a:spcAft>
                <a:spcPts val="800"/>
              </a:spcAft>
            </a:pPr>
            <a:r>
              <a:rPr lang="en-US" dirty="0">
                <a:solidFill>
                  <a:srgbClr val="000000"/>
                </a:solidFill>
                <a:latin typeface="Calibri"/>
                <a:ea typeface="Times New Roman" panose="02020603050405020304" pitchFamily="18" charset="0"/>
                <a:cs typeface="Calibri"/>
              </a:rPr>
              <a:t>- built-in Git and GitHub integration to clone repos, manage work items and pull requests, and automatically set up CI/CD workflows to GitHub Actions and Azure</a:t>
            </a:r>
          </a:p>
          <a:p>
            <a:pPr>
              <a:lnSpc>
                <a:spcPct val="107000"/>
              </a:lnSpc>
              <a:spcAft>
                <a:spcPts val="800"/>
              </a:spcAft>
            </a:pPr>
            <a:endParaRPr lang="en-US" dirty="0">
              <a:solidFill>
                <a:srgbClr val="000000"/>
              </a:solidFill>
              <a:latin typeface="Calibri"/>
              <a:ea typeface="Times New Roman" panose="02020603050405020304" pitchFamily="18" charset="0"/>
              <a:cs typeface="Calibri"/>
            </a:endParaRPr>
          </a:p>
          <a:p>
            <a:pPr>
              <a:lnSpc>
                <a:spcPct val="107000"/>
              </a:lnSpc>
              <a:spcAft>
                <a:spcPts val="800"/>
              </a:spcAft>
            </a:pPr>
            <a:r>
              <a:rPr lang="en-US" dirty="0">
                <a:solidFill>
                  <a:srgbClr val="000000"/>
                </a:solidFill>
                <a:latin typeface="Calibri"/>
                <a:ea typeface="Times New Roman" panose="02020603050405020304" pitchFamily="18" charset="0"/>
                <a:cs typeface="Calibri"/>
              </a:rPr>
              <a:t>And VS 2022 is the first 64-bit version of Visual Studio, so it can take advantage of the full power of your dev box to work on projects of any size and scale.</a:t>
            </a:r>
          </a:p>
          <a:p>
            <a:pPr>
              <a:lnSpc>
                <a:spcPct val="107000"/>
              </a:lnSpc>
              <a:spcAft>
                <a:spcPts val="800"/>
              </a:spcAft>
            </a:pPr>
            <a:endParaRPr lang="en-US" dirty="0">
              <a:solidFill>
                <a:srgbClr val="000000"/>
              </a:solidFill>
              <a:latin typeface="Calibri"/>
              <a:ea typeface="Times New Roman" panose="02020603050405020304" pitchFamily="18" charset="0"/>
              <a:cs typeface="Calibri"/>
            </a:endParaRPr>
          </a:p>
          <a:p>
            <a:pPr>
              <a:lnSpc>
                <a:spcPct val="107000"/>
              </a:lnSpc>
              <a:spcAft>
                <a:spcPts val="800"/>
              </a:spcAft>
            </a:pPr>
            <a:r>
              <a:rPr lang="en-US" dirty="0">
                <a:solidFill>
                  <a:srgbClr val="000000"/>
                </a:solidFill>
                <a:latin typeface="Calibri"/>
                <a:ea typeface="Times New Roman" panose="02020603050405020304" pitchFamily="18" charset="0"/>
                <a:cs typeface="Calibri"/>
              </a:rPr>
              <a:t>Go to visualstudio.com and download it today!</a:t>
            </a:r>
          </a:p>
          <a:p>
            <a:pPr>
              <a:lnSpc>
                <a:spcPct val="107000"/>
              </a:lnSpc>
              <a:spcAft>
                <a:spcPts val="800"/>
              </a:spcAft>
            </a:pPr>
            <a:endParaRPr lang="en-US" sz="1200" b="1" dirty="0">
              <a:effectLst/>
              <a:latin typeface="Calibri"/>
              <a:ea typeface="Calibri" panose="020F0502020204030204" pitchFamily="34" charset="0"/>
              <a:cs typeface="Calibri"/>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5198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3554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11/22/2022 12:38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7467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11/22/2022 12:38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9716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11/22/2022 12:38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102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5.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25421891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25837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11/22/2022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4610135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11/22/2022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2168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11/22/2022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4416505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11/22/2022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6360900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11/22/2022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512802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11/22/2022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3472943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11/22/2022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563654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11/22/2022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238447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11/22/2022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2103783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11/22/2022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43556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12604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11/22/2022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77422240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11/22/2022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6143001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637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733"/>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332408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908532"/>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207145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nnouncement-no-bo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55491"/>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872478"/>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99492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_s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08997"/>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dirty="0"/>
              <a:t>Value prop 1</a:t>
            </a:r>
          </a:p>
          <a:p>
            <a:pPr lvl="0"/>
            <a:r>
              <a:rPr lang="en-US" dirty="0"/>
              <a:t>Value prop 2</a:t>
            </a:r>
          </a:p>
          <a:p>
            <a:pPr lvl="0"/>
            <a:r>
              <a:rPr lang="en-US" dirty="0"/>
              <a:t>Value prop 3</a:t>
            </a:r>
          </a:p>
        </p:txBody>
      </p:sp>
    </p:spTree>
    <p:extLst>
      <p:ext uri="{BB962C8B-B14F-4D97-AF65-F5344CB8AC3E}">
        <p14:creationId xmlns:p14="http://schemas.microsoft.com/office/powerpoint/2010/main" val="6285201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Closing_c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63314"/>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CTA</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5100917" cy="3261170"/>
          </a:xfrm>
        </p:spPr>
        <p:txBody>
          <a:bodyPr/>
          <a:lstStyle/>
          <a:p>
            <a:pPr lvl="0"/>
            <a:r>
              <a:rPr lang="en-US" dirty="0"/>
              <a:t>Value prop 1</a:t>
            </a:r>
          </a:p>
          <a:p>
            <a:pPr lvl="0"/>
            <a:r>
              <a:rPr lang="en-US" dirty="0"/>
              <a:t>Value prop 2</a:t>
            </a:r>
          </a:p>
          <a:p>
            <a:pPr lvl="0"/>
            <a:r>
              <a:rPr lang="en-US" dirty="0"/>
              <a:t>Value prop 3</a:t>
            </a:r>
          </a:p>
        </p:txBody>
      </p:sp>
      <p:sp>
        <p:nvSpPr>
          <p:cNvPr id="7" name="Content Placeholder 2">
            <a:extLst>
              <a:ext uri="{FF2B5EF4-FFF2-40B4-BE49-F238E27FC236}">
                <a16:creationId xmlns:a16="http://schemas.microsoft.com/office/drawing/2014/main" id="{A753371A-F22C-45AF-9D47-E1F0A4B46999}"/>
              </a:ext>
            </a:extLst>
          </p:cNvPr>
          <p:cNvSpPr>
            <a:spLocks noGrp="1"/>
          </p:cNvSpPr>
          <p:nvPr>
            <p:ph idx="10" hasCustomPrompt="1"/>
          </p:nvPr>
        </p:nvSpPr>
        <p:spPr>
          <a:xfrm>
            <a:off x="6252884" y="2476900"/>
            <a:ext cx="5100918" cy="3261170"/>
          </a:xfrm>
        </p:spPr>
        <p:txBody>
          <a:bodyPr/>
          <a:lstStyle>
            <a:lvl1pPr marL="0" indent="0">
              <a:buNone/>
              <a:defRPr>
                <a:solidFill>
                  <a:schemeClr val="accent4"/>
                </a:solidFill>
              </a:defRPr>
            </a:lvl1pPr>
          </a:lstStyle>
          <a:p>
            <a:pPr lvl="0"/>
            <a:r>
              <a:rPr lang="en-US" dirty="0"/>
              <a:t>CTA 1</a:t>
            </a:r>
          </a:p>
          <a:p>
            <a:pPr lvl="0"/>
            <a:r>
              <a:rPr lang="en-US" dirty="0"/>
              <a:t>CTA 2</a:t>
            </a:r>
          </a:p>
          <a:p>
            <a:pPr lvl="0"/>
            <a:r>
              <a:rPr lang="en-US" dirty="0"/>
              <a:t>CTA 3</a:t>
            </a:r>
          </a:p>
        </p:txBody>
      </p:sp>
    </p:spTree>
    <p:extLst>
      <p:ext uri="{BB962C8B-B14F-4D97-AF65-F5344CB8AC3E}">
        <p14:creationId xmlns:p14="http://schemas.microsoft.com/office/powerpoint/2010/main" val="170602605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1589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30583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11803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55901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371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9034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58042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11/22/2022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5124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11/22/2022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3747497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11/22/2022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96778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11/22/2022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466459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11/22/2022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3277299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11/22/2022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2102845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11/22/2022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12581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8242415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11/22/2022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739034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11/22/2022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80831738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nnouncement">
    <p:bg>
      <p:bgPr>
        <a:solidFill>
          <a:srgbClr val="000000"/>
        </a:solidFill>
        <a:effectLst/>
      </p:bgPr>
    </p:bg>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4240"/>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71444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11/22/2022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1099175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11/22/2022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80333128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11/22/2022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8312719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1203846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086227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59209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5829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2493317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89530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2447678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24053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396856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5844206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49100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3966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5973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28127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3594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2483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5284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85351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822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66809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772145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8509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11/22/2022</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3827056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582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11/22/2022</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6427830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11/22/2022</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4194863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EFA81-6B44-4E57-AF00-64CF0E3502BD}"/>
              </a:ext>
            </a:extLst>
          </p:cNvPr>
          <p:cNvPicPr>
            <a:picLocks noChangeAspect="1"/>
          </p:cNvPicPr>
          <p:nvPr userDrawn="1"/>
        </p:nvPicPr>
        <p:blipFill rotWithShape="1">
          <a:blip r:embed="rId2"/>
          <a:srcRect l="32564"/>
          <a:stretch/>
        </p:blipFill>
        <p:spPr>
          <a:xfrm>
            <a:off x="3970116" y="0"/>
            <a:ext cx="8221884" cy="6857999"/>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969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9" name="Picture 8">
            <a:extLst>
              <a:ext uri="{FF2B5EF4-FFF2-40B4-BE49-F238E27FC236}">
                <a16:creationId xmlns:a16="http://schemas.microsoft.com/office/drawing/2014/main" id="{393F705E-8E29-42CB-99B0-F26F260FAF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70804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06072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797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8356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2875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6643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3993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34480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48868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52484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09651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062503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87542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3873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030406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23382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872373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16528997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704495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941897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84954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6105148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9238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6164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31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071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45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19027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5523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5460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09151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04808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8414491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531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28734354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52716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dirty="0"/>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dirty="0"/>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527870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80374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8550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8849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501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68604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178022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391131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55502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969409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7736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930430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879081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840170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628008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7109863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76144544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4923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1805679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273366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1706080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28658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894762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237869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81284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76962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473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17697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3204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25333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26018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55894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image" Target="../media/image1.emf"/><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image" Target="../media/image1.emf"/><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theme" Target="../theme/theme3.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8"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theme" Target="../theme/theme4.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theme" Target="../theme/theme5.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536443591"/>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 id="2147483806" r:id="rId28"/>
    <p:sldLayoutId id="2147483807" r:id="rId29"/>
    <p:sldLayoutId id="2147483808" r:id="rId30"/>
    <p:sldLayoutId id="2147483809" r:id="rId31"/>
    <p:sldLayoutId id="2147483811" r:id="rId32"/>
    <p:sldLayoutId id="2147483812" r:id="rId33"/>
    <p:sldLayoutId id="2147483813" r:id="rId34"/>
    <p:sldLayoutId id="2147483814" r:id="rId35"/>
    <p:sldLayoutId id="2147483815"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34357846"/>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44289142"/>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 id="2147483928" r:id="rId18"/>
    <p:sldLayoutId id="2147483929" r:id="rId19"/>
    <p:sldLayoutId id="2147483930" r:id="rId20"/>
    <p:sldLayoutId id="2147483931" r:id="rId21"/>
    <p:sldLayoutId id="2147483932" r:id="rId22"/>
    <p:sldLayoutId id="2147483933" r:id="rId23"/>
    <p:sldLayoutId id="2147483934" r:id="rId24"/>
    <p:sldLayoutId id="2147483935" r:id="rId25"/>
    <p:sldLayoutId id="2147483936" r:id="rId26"/>
    <p:sldLayoutId id="2147483937" r:id="rId27"/>
    <p:sldLayoutId id="2147483938" r:id="rId28"/>
    <p:sldLayoutId id="2147483939" r:id="rId29"/>
    <p:sldLayoutId id="2147483940" r:id="rId30"/>
    <p:sldLayoutId id="214748394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11/22/2022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165294986"/>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77" r:id="rId18"/>
    <p:sldLayoutId id="2147483978" r:id="rId19"/>
    <p:sldLayoutId id="2147483979" r:id="rId20"/>
    <p:sldLayoutId id="2147483980" r:id="rId21"/>
    <p:sldLayoutId id="2147483982" r:id="rId22"/>
    <p:sldLayoutId id="2147483983" r:id="rId2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11/22/2022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101846222"/>
      </p:ext>
    </p:extLst>
  </p:cSld>
  <p:clrMap bg1="dk1" tx1="lt1" bg2="dk2" tx2="lt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 id="2147483975" r:id="rId14"/>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25.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8.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5.xml"/></Relationships>
</file>

<file path=ppt/slides/_rels/slide13.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08.xml"/><Relationship Id="rId6" Type="http://schemas.microsoft.com/office/2007/relationships/hdphoto" Target="../media/hdphoto1.wdp"/><Relationship Id="rId5" Type="http://schemas.openxmlformats.org/officeDocument/2006/relationships/image" Target="../media/image45.png"/><Relationship Id="rId4" Type="http://schemas.openxmlformats.org/officeDocument/2006/relationships/image" Target="../media/image44.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svg"/><Relationship Id="rId2" Type="http://schemas.openxmlformats.org/officeDocument/2006/relationships/notesSlide" Target="../notesSlides/notesSlide17.xml"/><Relationship Id="rId1" Type="http://schemas.openxmlformats.org/officeDocument/2006/relationships/slideLayout" Target="../slideLayouts/slideLayout101.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 Id="rId9" Type="http://schemas.openxmlformats.org/officeDocument/2006/relationships/image" Target="../media/image54.svg"/></Relationships>
</file>

<file path=ppt/slides/_rels/slide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svg"/><Relationship Id="rId12" Type="http://schemas.openxmlformats.org/officeDocument/2006/relationships/image" Target="../media/image28.svg"/><Relationship Id="rId2" Type="http://schemas.openxmlformats.org/officeDocument/2006/relationships/notesSlide" Target="../notesSlides/notesSlide2.xml"/><Relationship Id="rId16" Type="http://schemas.openxmlformats.org/officeDocument/2006/relationships/image" Target="../media/image32.svg"/><Relationship Id="rId1" Type="http://schemas.openxmlformats.org/officeDocument/2006/relationships/slideLayout" Target="../slideLayouts/slideLayout109.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svg"/></Relationships>
</file>

<file path=ppt/slides/_rels/slide2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svg"/><Relationship Id="rId2" Type="http://schemas.openxmlformats.org/officeDocument/2006/relationships/notesSlide" Target="../notesSlides/notesSlide18.xml"/><Relationship Id="rId1" Type="http://schemas.openxmlformats.org/officeDocument/2006/relationships/slideLayout" Target="../slideLayouts/slideLayout101.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emf"/><Relationship Id="rId10" Type="http://schemas.openxmlformats.org/officeDocument/2006/relationships/image" Target="../media/image62.png"/><Relationship Id="rId4" Type="http://schemas.openxmlformats.org/officeDocument/2006/relationships/image" Target="../media/image56.svg"/><Relationship Id="rId9" Type="http://schemas.openxmlformats.org/officeDocument/2006/relationships/image" Target="../media/image61.svg"/></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svg"/><Relationship Id="rId2" Type="http://schemas.openxmlformats.org/officeDocument/2006/relationships/notesSlide" Target="../notesSlides/notesSlide19.xml"/><Relationship Id="rId1" Type="http://schemas.openxmlformats.org/officeDocument/2006/relationships/slideLayout" Target="../slideLayouts/slideLayout101.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emf"/><Relationship Id="rId10" Type="http://schemas.openxmlformats.org/officeDocument/2006/relationships/image" Target="../media/image62.png"/><Relationship Id="rId4" Type="http://schemas.openxmlformats.org/officeDocument/2006/relationships/image" Target="../media/image56.svg"/><Relationship Id="rId9" Type="http://schemas.openxmlformats.org/officeDocument/2006/relationships/image" Target="../media/image61.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5.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10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3.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UiPath/corewf" TargetMode="External"/><Relationship Id="rId2" Type="http://schemas.openxmlformats.org/officeDocument/2006/relationships/notesSlide" Target="../notesSlides/notesSlide24.xml"/><Relationship Id="rId1" Type="http://schemas.openxmlformats.org/officeDocument/2006/relationships/slideLayout" Target="../slideLayouts/slideLayout10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0.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08.xml"/><Relationship Id="rId4" Type="http://schemas.openxmlformats.org/officeDocument/2006/relationships/image" Target="../media/image34.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9.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116.xml"/><Relationship Id="rId4" Type="http://schemas.openxmlformats.org/officeDocument/2006/relationships/image" Target="../media/image66.svg"/></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08.xml"/><Relationship Id="rId5" Type="http://schemas.openxmlformats.org/officeDocument/2006/relationships/chart" Target="../charts/chart3.xml"/><Relationship Id="rId4" Type="http://schemas.openxmlformats.org/officeDocument/2006/relationships/image" Target="../media/image36.svg"/></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3.png"/><Relationship Id="rId7" Type="http://schemas.openxmlformats.org/officeDocument/2006/relationships/image" Target="../media/image39.emf"/><Relationship Id="rId2" Type="http://schemas.openxmlformats.org/officeDocument/2006/relationships/notesSlide" Target="../notesSlides/notesSlide5.xml"/><Relationship Id="rId1" Type="http://schemas.openxmlformats.org/officeDocument/2006/relationships/slideLayout" Target="../slideLayouts/slideLayout108.xml"/><Relationship Id="rId6" Type="http://schemas.openxmlformats.org/officeDocument/2006/relationships/image" Target="../media/image38.emf"/><Relationship Id="rId5" Type="http://schemas.openxmlformats.org/officeDocument/2006/relationships/image" Target="../media/image37.emf"/><Relationship Id="rId10" Type="http://schemas.openxmlformats.org/officeDocument/2006/relationships/image" Target="../media/image42.png"/><Relationship Id="rId4" Type="http://schemas.openxmlformats.org/officeDocument/2006/relationships/image" Target="../media/image14.svg"/><Relationship Id="rId9"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normAutofit/>
          </a:bodyPr>
          <a:lstStyle/>
          <a:p>
            <a:r>
              <a:rPr lang="en-US" sz="4800" dirty="0"/>
              <a:t>.NET Overview and Tools</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a:t>Isaac Levin</a:t>
            </a:r>
            <a:endParaRPr lang="en-US" dirty="0"/>
          </a:p>
        </p:txBody>
      </p:sp>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4336CA-F27E-4096-8C5F-59F5FF433EAB}"/>
              </a:ext>
            </a:extLst>
          </p:cNvPr>
          <p:cNvGrpSpPr/>
          <p:nvPr/>
        </p:nvGrpSpPr>
        <p:grpSpPr>
          <a:xfrm>
            <a:off x="7724929" y="3785344"/>
            <a:ext cx="2822415" cy="2379947"/>
            <a:chOff x="7724929" y="3785344"/>
            <a:chExt cx="2822415" cy="2379947"/>
          </a:xfrm>
        </p:grpSpPr>
        <p:grpSp>
          <p:nvGrpSpPr>
            <p:cNvPr id="25" name="Group 24">
              <a:extLst>
                <a:ext uri="{FF2B5EF4-FFF2-40B4-BE49-F238E27FC236}">
                  <a16:creationId xmlns:a16="http://schemas.microsoft.com/office/drawing/2014/main" id="{79E88735-EB11-489E-8B5C-1EFED2CB1DCF}"/>
                </a:ext>
              </a:extLst>
            </p:cNvPr>
            <p:cNvGrpSpPr/>
            <p:nvPr/>
          </p:nvGrpSpPr>
          <p:grpSpPr>
            <a:xfrm>
              <a:off x="7724929" y="3785344"/>
              <a:ext cx="2822415" cy="2379947"/>
              <a:chOff x="7489548" y="1582078"/>
              <a:chExt cx="2770346" cy="4044770"/>
            </a:xfrm>
          </p:grpSpPr>
          <p:sp>
            <p:nvSpPr>
              <p:cNvPr id="32" name="Rectangle 31">
                <a:extLst>
                  <a:ext uri="{FF2B5EF4-FFF2-40B4-BE49-F238E27FC236}">
                    <a16:creationId xmlns:a16="http://schemas.microsoft.com/office/drawing/2014/main" id="{076D24D6-15AD-4FFD-9D8F-B000C316DF0F}"/>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3" name="TextBox 32">
                <a:extLst>
                  <a:ext uri="{FF2B5EF4-FFF2-40B4-BE49-F238E27FC236}">
                    <a16:creationId xmlns:a16="http://schemas.microsoft.com/office/drawing/2014/main" id="{F2CF901A-1E8C-4717-B31B-2027EA8F2AD9}"/>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29" name="TextBox 28">
              <a:extLst>
                <a:ext uri="{FF2B5EF4-FFF2-40B4-BE49-F238E27FC236}">
                  <a16:creationId xmlns:a16="http://schemas.microsoft.com/office/drawing/2014/main" id="{92DB92F2-F886-45D6-99F0-5AB52403E6E7}"/>
                </a:ext>
              </a:extLst>
            </p:cNvPr>
            <p:cNvSpPr txBox="1"/>
            <p:nvPr/>
          </p:nvSpPr>
          <p:spPr>
            <a:xfrm>
              <a:off x="7761758" y="4106388"/>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1" name="TextBox 30">
              <a:extLst>
                <a:ext uri="{FF2B5EF4-FFF2-40B4-BE49-F238E27FC236}">
                  <a16:creationId xmlns:a16="http://schemas.microsoft.com/office/drawing/2014/main" id="{BDA25480-67CD-4393-A191-DF01D9E979D3}"/>
                </a:ext>
              </a:extLst>
            </p:cNvPr>
            <p:cNvSpPr txBox="1"/>
            <p:nvPr/>
          </p:nvSpPr>
          <p:spPr>
            <a:xfrm>
              <a:off x="7761758" y="4869764"/>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grpSp>
        <p:nvGrpSpPr>
          <p:cNvPr id="4" name="Group 3">
            <a:extLst>
              <a:ext uri="{FF2B5EF4-FFF2-40B4-BE49-F238E27FC236}">
                <a16:creationId xmlns:a16="http://schemas.microsoft.com/office/drawing/2014/main" id="{20D04021-C205-4FC8-A407-C57E977260F1}"/>
              </a:ext>
            </a:extLst>
          </p:cNvPr>
          <p:cNvGrpSpPr/>
          <p:nvPr/>
        </p:nvGrpSpPr>
        <p:grpSpPr>
          <a:xfrm>
            <a:off x="1828954" y="3784137"/>
            <a:ext cx="2827243" cy="2379949"/>
            <a:chOff x="1828954" y="3784137"/>
            <a:chExt cx="2827243" cy="2379949"/>
          </a:xfrm>
        </p:grpSpPr>
        <p:grpSp>
          <p:nvGrpSpPr>
            <p:cNvPr id="23" name="Group 22">
              <a:extLst>
                <a:ext uri="{FF2B5EF4-FFF2-40B4-BE49-F238E27FC236}">
                  <a16:creationId xmlns:a16="http://schemas.microsoft.com/office/drawing/2014/main" id="{BDD86885-A325-4F64-9B3B-7E336B31010E}"/>
                </a:ext>
              </a:extLst>
            </p:cNvPr>
            <p:cNvGrpSpPr/>
            <p:nvPr/>
          </p:nvGrpSpPr>
          <p:grpSpPr>
            <a:xfrm>
              <a:off x="1828954" y="3784137"/>
              <a:ext cx="2827243" cy="2379949"/>
              <a:chOff x="1719261" y="1582079"/>
              <a:chExt cx="2772058" cy="4044770"/>
            </a:xfrm>
          </p:grpSpPr>
          <p:sp>
            <p:nvSpPr>
              <p:cNvPr id="37" name="Rectangle 36">
                <a:extLst>
                  <a:ext uri="{FF2B5EF4-FFF2-40B4-BE49-F238E27FC236}">
                    <a16:creationId xmlns:a16="http://schemas.microsoft.com/office/drawing/2014/main" id="{0674C19F-0EAC-4FC8-8F59-AC3D4E50BADE}"/>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a:extLst>
                  <a:ext uri="{FF2B5EF4-FFF2-40B4-BE49-F238E27FC236}">
                    <a16:creationId xmlns:a16="http://schemas.microsoft.com/office/drawing/2014/main" id="{40C5DC2E-F9B5-4412-A03E-244D3A69FD6B}"/>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sp>
          <p:nvSpPr>
            <p:cNvPr id="26" name="TextBox 25">
              <a:extLst>
                <a:ext uri="{FF2B5EF4-FFF2-40B4-BE49-F238E27FC236}">
                  <a16:creationId xmlns:a16="http://schemas.microsoft.com/office/drawing/2014/main" id="{7FFB0157-B1CA-4D80-816E-8FA6D8058A78}"/>
                </a:ext>
              </a:extLst>
            </p:cNvPr>
            <p:cNvSpPr txBox="1"/>
            <p:nvPr/>
          </p:nvSpPr>
          <p:spPr>
            <a:xfrm>
              <a:off x="1876168" y="4869766"/>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27" name="TextBox 26">
              <a:extLst>
                <a:ext uri="{FF2B5EF4-FFF2-40B4-BE49-F238E27FC236}">
                  <a16:creationId xmlns:a16="http://schemas.microsoft.com/office/drawing/2014/main" id="{8793C556-1283-43B0-87B9-995465E4DEA6}"/>
                </a:ext>
              </a:extLst>
            </p:cNvPr>
            <p:cNvSpPr txBox="1"/>
            <p:nvPr/>
          </p:nvSpPr>
          <p:spPr>
            <a:xfrm>
              <a:off x="1867168" y="4106391"/>
              <a:ext cx="2743200" cy="631612"/>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grpSp>
      <p:grpSp>
        <p:nvGrpSpPr>
          <p:cNvPr id="5" name="Group 4">
            <a:extLst>
              <a:ext uri="{FF2B5EF4-FFF2-40B4-BE49-F238E27FC236}">
                <a16:creationId xmlns:a16="http://schemas.microsoft.com/office/drawing/2014/main" id="{08D4A35D-CCFB-4AC0-A964-1DE2E09F5BC9}"/>
              </a:ext>
            </a:extLst>
          </p:cNvPr>
          <p:cNvGrpSpPr/>
          <p:nvPr/>
        </p:nvGrpSpPr>
        <p:grpSpPr>
          <a:xfrm>
            <a:off x="4780274" y="3784137"/>
            <a:ext cx="2822415" cy="2379949"/>
            <a:chOff x="4773470" y="3784137"/>
            <a:chExt cx="2822415" cy="2379949"/>
          </a:xfrm>
        </p:grpSpPr>
        <p:sp>
          <p:nvSpPr>
            <p:cNvPr id="41" name="Rectangle 40">
              <a:extLst>
                <a:ext uri="{FF2B5EF4-FFF2-40B4-BE49-F238E27FC236}">
                  <a16:creationId xmlns:a16="http://schemas.microsoft.com/office/drawing/2014/main" id="{7C033D50-3E9B-4CA7-B027-8FB5B74660EA}"/>
                </a:ext>
              </a:extLst>
            </p:cNvPr>
            <p:cNvSpPr/>
            <p:nvPr/>
          </p:nvSpPr>
          <p:spPr bwMode="auto">
            <a:xfrm>
              <a:off x="4773470" y="3784137"/>
              <a:ext cx="2822415" cy="2379949"/>
            </a:xfrm>
            <a:prstGeom prst="rect">
              <a:avLst/>
            </a:prstGeom>
            <a:solidFill>
              <a:srgbClr val="512BD4"/>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3" name="TextBox 42">
              <a:extLst>
                <a:ext uri="{FF2B5EF4-FFF2-40B4-BE49-F238E27FC236}">
                  <a16:creationId xmlns:a16="http://schemas.microsoft.com/office/drawing/2014/main" id="{791F6A64-4D7C-4ED4-9B10-AA18C7D04571}"/>
                </a:ext>
              </a:extLst>
            </p:cNvPr>
            <p:cNvSpPr txBox="1"/>
            <p:nvPr/>
          </p:nvSpPr>
          <p:spPr>
            <a:xfrm>
              <a:off x="4773470" y="3784137"/>
              <a:ext cx="2822415" cy="340649"/>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a:t>
              </a:r>
            </a:p>
          </p:txBody>
        </p:sp>
        <p:sp>
          <p:nvSpPr>
            <p:cNvPr id="44" name="TextBox 43">
              <a:extLst>
                <a:ext uri="{FF2B5EF4-FFF2-40B4-BE49-F238E27FC236}">
                  <a16:creationId xmlns:a16="http://schemas.microsoft.com/office/drawing/2014/main" id="{6B3833F4-C8CC-420D-9D41-970BAFBACBBA}"/>
                </a:ext>
              </a:extLst>
            </p:cNvPr>
            <p:cNvSpPr txBox="1"/>
            <p:nvPr/>
          </p:nvSpPr>
          <p:spPr>
            <a:xfrm>
              <a:off x="4810299" y="4105183"/>
              <a:ext cx="2743200" cy="606556"/>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b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(JIT &amp; native)</a:t>
              </a:r>
            </a:p>
          </p:txBody>
        </p:sp>
        <p:sp>
          <p:nvSpPr>
            <p:cNvPr id="45" name="TextBox 44">
              <a:extLst>
                <a:ext uri="{FF2B5EF4-FFF2-40B4-BE49-F238E27FC236}">
                  <a16:creationId xmlns:a16="http://schemas.microsoft.com/office/drawing/2014/main" id="{1ACDB90F-4F30-4A1E-A0AA-3664440C92AB}"/>
                </a:ext>
              </a:extLst>
            </p:cNvPr>
            <p:cNvSpPr txBox="1"/>
            <p:nvPr/>
          </p:nvSpPr>
          <p:spPr>
            <a:xfrm>
              <a:off x="4810299" y="4868557"/>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One base class library</a:t>
              </a:r>
            </a:p>
          </p:txBody>
        </p:sp>
      </p:grpSp>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2B94032-28DD-40BA-B534-476CA1B4C58F}"/>
              </a:ext>
            </a:extLst>
          </p:cNvPr>
          <p:cNvCxnSpPr>
            <a:cxnSpLocks/>
            <a:endCxn id="38" idx="0"/>
          </p:cNvCxnSpPr>
          <p:nvPr/>
        </p:nvCxnSpPr>
        <p:spPr>
          <a:xfrm>
            <a:off x="10881429" y="2672517"/>
            <a:ext cx="1" cy="4261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1B724A0-1C4C-4B14-BFB4-B1F8FF692CA6}"/>
              </a:ext>
            </a:extLst>
          </p:cNvPr>
          <p:cNvSpPr txBox="1"/>
          <p:nvPr/>
        </p:nvSpPr>
        <p:spPr>
          <a:xfrm>
            <a:off x="10105201" y="3098633"/>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Next</a:t>
            </a:r>
            <a:endParaRPr kumimoji="0" lang="en-US" sz="1600" b="1" i="1"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cxnSp>
        <p:nvCxnSpPr>
          <p:cNvPr id="47" name="Straight Connector 46">
            <a:extLst>
              <a:ext uri="{FF2B5EF4-FFF2-40B4-BE49-F238E27FC236}">
                <a16:creationId xmlns:a16="http://schemas.microsoft.com/office/drawing/2014/main" id="{837CB6B4-4B3C-477A-ADFF-F66A86C8FCCC}"/>
              </a:ext>
            </a:extLst>
          </p:cNvPr>
          <p:cNvCxnSpPr>
            <a:cxnSpLocks/>
          </p:cNvCxnSpPr>
          <p:nvPr/>
        </p:nvCxnSpPr>
        <p:spPr>
          <a:xfrm>
            <a:off x="6142650" y="2672517"/>
            <a:ext cx="1" cy="4241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266E9F0-5F4E-41FF-A6A9-2D89261C9176}"/>
              </a:ext>
            </a:extLst>
          </p:cNvPr>
          <p:cNvSpPr txBox="1"/>
          <p:nvPr/>
        </p:nvSpPr>
        <p:spPr>
          <a:xfrm>
            <a:off x="5366420" y="3039125"/>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2016</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51" name="Group 50">
            <a:extLst>
              <a:ext uri="{FF2B5EF4-FFF2-40B4-BE49-F238E27FC236}">
                <a16:creationId xmlns:a16="http://schemas.microsoft.com/office/drawing/2014/main" id="{F3A7D9B5-7BBA-4719-A341-BA41E795BC8C}"/>
              </a:ext>
            </a:extLst>
          </p:cNvPr>
          <p:cNvGrpSpPr/>
          <p:nvPr/>
        </p:nvGrpSpPr>
        <p:grpSpPr>
          <a:xfrm>
            <a:off x="5494258" y="1521725"/>
            <a:ext cx="1296783" cy="1111117"/>
            <a:chOff x="821844" y="1472100"/>
            <a:chExt cx="1296783" cy="1111117"/>
          </a:xfrm>
        </p:grpSpPr>
        <p:sp>
          <p:nvSpPr>
            <p:cNvPr id="53" name="Oval 52">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standard</a:t>
              </a:r>
            </a:p>
          </p:txBody>
        </p:sp>
      </p:grpSp>
      <p:grpSp>
        <p:nvGrpSpPr>
          <p:cNvPr id="56" name="Group 55">
            <a:extLst>
              <a:ext uri="{FF2B5EF4-FFF2-40B4-BE49-F238E27FC236}">
                <a16:creationId xmlns:a16="http://schemas.microsoft.com/office/drawing/2014/main" id="{607128A7-D623-46BB-9D3D-7B21A05DBBB8}"/>
              </a:ext>
            </a:extLst>
          </p:cNvPr>
          <p:cNvGrpSpPr/>
          <p:nvPr/>
        </p:nvGrpSpPr>
        <p:grpSpPr>
          <a:xfrm>
            <a:off x="10233037" y="1561400"/>
            <a:ext cx="1296783" cy="1111117"/>
            <a:chOff x="821844" y="1472100"/>
            <a:chExt cx="1296783" cy="1111117"/>
          </a:xfrm>
        </p:grpSpPr>
        <p:sp>
          <p:nvSpPr>
            <p:cNvPr id="57" name="Oval 56">
              <a:extLst>
                <a:ext uri="{FF2B5EF4-FFF2-40B4-BE49-F238E27FC236}">
                  <a16:creationId xmlns:a16="http://schemas.microsoft.com/office/drawing/2014/main" id="{695621F8-FC30-46DE-91CA-97D71759B1C2}"/>
                </a:ext>
              </a:extLst>
            </p:cNvPr>
            <p:cNvSpPr/>
            <p:nvPr/>
          </p:nvSpPr>
          <p:spPr>
            <a:xfrm>
              <a:off x="888210" y="1472100"/>
              <a:ext cx="1164053" cy="1111117"/>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7AEC5716-A952-4A24-B00A-712CE08EAACC}"/>
                </a:ext>
              </a:extLst>
            </p:cNvPr>
            <p:cNvSpPr txBox="1"/>
            <p:nvPr/>
          </p:nvSpPr>
          <p:spPr>
            <a:xfrm>
              <a:off x="821844" y="1796473"/>
              <a:ext cx="1296783" cy="54476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a:t>
              </a:r>
            </a:p>
          </p:txBody>
        </p:sp>
      </p:grpSp>
      <p:grpSp>
        <p:nvGrpSpPr>
          <p:cNvPr id="3" name="Group 2">
            <a:extLst>
              <a:ext uri="{FF2B5EF4-FFF2-40B4-BE49-F238E27FC236}">
                <a16:creationId xmlns:a16="http://schemas.microsoft.com/office/drawing/2014/main" id="{06240AFE-6100-4F20-A64A-9A8835B07E62}"/>
              </a:ext>
            </a:extLst>
          </p:cNvPr>
          <p:cNvGrpSpPr/>
          <p:nvPr/>
        </p:nvGrpSpPr>
        <p:grpSpPr>
          <a:xfrm>
            <a:off x="4792367" y="3773292"/>
            <a:ext cx="2817909" cy="2379949"/>
            <a:chOff x="4782134" y="3784137"/>
            <a:chExt cx="2817909" cy="2379949"/>
          </a:xfrm>
        </p:grpSpPr>
        <p:grpSp>
          <p:nvGrpSpPr>
            <p:cNvPr id="24" name="Group 23">
              <a:extLst>
                <a:ext uri="{FF2B5EF4-FFF2-40B4-BE49-F238E27FC236}">
                  <a16:creationId xmlns:a16="http://schemas.microsoft.com/office/drawing/2014/main" id="{A6310453-7DD4-4682-8543-E001AB0484F0}"/>
                </a:ext>
              </a:extLst>
            </p:cNvPr>
            <p:cNvGrpSpPr/>
            <p:nvPr/>
          </p:nvGrpSpPr>
          <p:grpSpPr>
            <a:xfrm>
              <a:off x="4782134" y="3784137"/>
              <a:ext cx="2817909" cy="2379949"/>
              <a:chOff x="4604404" y="1582078"/>
              <a:chExt cx="2772059" cy="4044770"/>
            </a:xfrm>
          </p:grpSpPr>
          <p:sp>
            <p:nvSpPr>
              <p:cNvPr id="34" name="Rectangle 33">
                <a:extLst>
                  <a:ext uri="{FF2B5EF4-FFF2-40B4-BE49-F238E27FC236}">
                    <a16:creationId xmlns:a16="http://schemas.microsoft.com/office/drawing/2014/main" id="{AFD98DCA-4705-4870-B891-97DFD2C1F732}"/>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a:extLst>
                  <a:ext uri="{FF2B5EF4-FFF2-40B4-BE49-F238E27FC236}">
                    <a16:creationId xmlns:a16="http://schemas.microsoft.com/office/drawing/2014/main" id="{99CCD92E-560F-4C54-8FB8-958510325B9E}"/>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 (1.x – 3.x)</a:t>
                </a:r>
              </a:p>
            </p:txBody>
          </p:sp>
        </p:grpSp>
        <p:sp>
          <p:nvSpPr>
            <p:cNvPr id="28" name="TextBox 27">
              <a:extLst>
                <a:ext uri="{FF2B5EF4-FFF2-40B4-BE49-F238E27FC236}">
                  <a16:creationId xmlns:a16="http://schemas.microsoft.com/office/drawing/2014/main" id="{5676C1D5-7740-4858-8A20-498D6E275874}"/>
                </a:ext>
              </a:extLst>
            </p:cNvPr>
            <p:cNvSpPr txBox="1"/>
            <p:nvPr/>
          </p:nvSpPr>
          <p:spPr>
            <a:xfrm>
              <a:off x="4816549" y="4106389"/>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0" name="TextBox 29">
              <a:extLst>
                <a:ext uri="{FF2B5EF4-FFF2-40B4-BE49-F238E27FC236}">
                  <a16:creationId xmlns:a16="http://schemas.microsoft.com/office/drawing/2014/main" id="{B882AD04-100F-4C9C-B34D-0F6D4F4E2889}"/>
                </a:ext>
              </a:extLst>
            </p:cNvPr>
            <p:cNvSpPr txBox="1"/>
            <p:nvPr/>
          </p:nvSpPr>
          <p:spPr>
            <a:xfrm>
              <a:off x="4816549" y="4869765"/>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grpSp>
      <p:sp>
        <p:nvSpPr>
          <p:cNvPr id="52" name="TextBox 51">
            <a:extLst>
              <a:ext uri="{FF2B5EF4-FFF2-40B4-BE49-F238E27FC236}">
                <a16:creationId xmlns:a16="http://schemas.microsoft.com/office/drawing/2014/main" id="{C289ADBF-71E7-4AFE-9ED9-A03757558A70}"/>
              </a:ext>
            </a:extLst>
          </p:cNvPr>
          <p:cNvSpPr txBox="1"/>
          <p:nvPr/>
        </p:nvSpPr>
        <p:spPr>
          <a:xfrm>
            <a:off x="1828954" y="5687209"/>
            <a:ext cx="8718390"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0" name="TextBox 59">
            <a:extLst>
              <a:ext uri="{FF2B5EF4-FFF2-40B4-BE49-F238E27FC236}">
                <a16:creationId xmlns:a16="http://schemas.microsoft.com/office/drawing/2014/main" id="{6F1E0997-A3EE-4991-B45D-27CE7BFB84C8}"/>
              </a:ext>
            </a:extLst>
          </p:cNvPr>
          <p:cNvSpPr txBox="1"/>
          <p:nvPr/>
        </p:nvSpPr>
        <p:spPr>
          <a:xfrm>
            <a:off x="4778438" y="5685089"/>
            <a:ext cx="2810321"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lumMod val="40000"/>
                    <a:lumOff val="60000"/>
                  </a:srgbClr>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48" name="Title 6">
            <a:extLst>
              <a:ext uri="{FF2B5EF4-FFF2-40B4-BE49-F238E27FC236}">
                <a16:creationId xmlns:a16="http://schemas.microsoft.com/office/drawing/2014/main" id="{D4495F0E-1021-4B4A-AD2B-78C268C3D3F4}"/>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Segoe UI Semibold"/>
                <a:ea typeface="+mn-ea"/>
                <a:cs typeface="Segoe UI" pitchFamily="34" charset="0"/>
              </a:rPr>
              <a:t>The .NET Roadmap</a:t>
            </a:r>
          </a:p>
        </p:txBody>
      </p:sp>
    </p:spTree>
    <p:extLst>
      <p:ext uri="{BB962C8B-B14F-4D97-AF65-F5344CB8AC3E}">
        <p14:creationId xmlns:p14="http://schemas.microsoft.com/office/powerpoint/2010/main" val="380339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22" presetClass="entr" presetSubtype="1"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500"/>
                                        <p:tgtEl>
                                          <p:spTgt spid="3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anim calcmode="lin" valueType="num">
                                      <p:cBhvr>
                                        <p:cTn id="14" dur="500" fill="hold"/>
                                        <p:tgtEl>
                                          <p:spTgt spid="38"/>
                                        </p:tgtEl>
                                        <p:attrNameLst>
                                          <p:attrName>ppt_x</p:attrName>
                                        </p:attrNameLst>
                                      </p:cBhvr>
                                      <p:tavLst>
                                        <p:tav tm="0">
                                          <p:val>
                                            <p:strVal val="#ppt_x"/>
                                          </p:val>
                                        </p:tav>
                                        <p:tav tm="100000">
                                          <p:val>
                                            <p:strVal val="#ppt_x"/>
                                          </p:val>
                                        </p:tav>
                                      </p:tavLst>
                                    </p:anim>
                                    <p:anim calcmode="lin" valueType="num">
                                      <p:cBhvr>
                                        <p:cTn id="15" dur="5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xit" presetSubtype="0" fill="hold" grpId="0" nodeType="afterEffect">
                                  <p:stCondLst>
                                    <p:cond delay="0"/>
                                  </p:stCondLst>
                                  <p:childTnLst>
                                    <p:animEffect transition="out" filter="fade">
                                      <p:cBhvr>
                                        <p:cTn id="18" dur="500"/>
                                        <p:tgtEl>
                                          <p:spTgt spid="52"/>
                                        </p:tgtEl>
                                      </p:cBhvr>
                                    </p:animEffect>
                                    <p:set>
                                      <p:cBhvr>
                                        <p:cTn id="19" dur="1" fill="hold">
                                          <p:stCondLst>
                                            <p:cond delay="499"/>
                                          </p:stCondLst>
                                        </p:cTn>
                                        <p:tgtEl>
                                          <p:spTgt spid="52"/>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4.58333E-6 -1.48148E-6 L 0.24218 -0.00023 " pathEditMode="relative" rAng="0" ptsTypes="AA">
                                      <p:cBhvr>
                                        <p:cTn id="21" dur="2000" fill="hold"/>
                                        <p:tgtEl>
                                          <p:spTgt spid="4"/>
                                        </p:tgtEl>
                                        <p:attrNameLst>
                                          <p:attrName>ppt_x</p:attrName>
                                          <p:attrName>ppt_y</p:attrName>
                                        </p:attrNameLst>
                                      </p:cBhvr>
                                      <p:rCtr x="12109" y="-23"/>
                                    </p:animMotion>
                                  </p:childTnLst>
                                </p:cTn>
                              </p:par>
                              <p:par>
                                <p:cTn id="22" presetID="42" presetClass="path" presetSubtype="0" accel="50000" decel="50000" fill="hold" nodeType="withEffect">
                                  <p:stCondLst>
                                    <p:cond delay="0"/>
                                  </p:stCondLst>
                                  <p:childTnLst>
                                    <p:animMotion origin="layout" path="M 1.04167E-6 -2.96296E-6 L -0.24128 -2.96296E-6 " pathEditMode="relative" rAng="0" ptsTypes="AA">
                                      <p:cBhvr>
                                        <p:cTn id="23" dur="2000" fill="hold"/>
                                        <p:tgtEl>
                                          <p:spTgt spid="2"/>
                                        </p:tgtEl>
                                        <p:attrNameLst>
                                          <p:attrName>ppt_x</p:attrName>
                                          <p:attrName>ppt_y</p:attrName>
                                        </p:attrNameLst>
                                      </p:cBhvr>
                                      <p:rCtr x="-12070" y="0"/>
                                    </p:animMotion>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childTnLst>
                                </p:cTn>
                              </p:par>
                              <p:par>
                                <p:cTn id="28" presetID="1" presetClass="exit" presetSubtype="0" fill="hold" grpId="0" nodeType="withEffect">
                                  <p:stCondLst>
                                    <p:cond delay="0"/>
                                  </p:stCondLst>
                                  <p:childTnLst>
                                    <p:set>
                                      <p:cBhvr>
                                        <p:cTn id="29" dur="1" fill="hold">
                                          <p:stCondLst>
                                            <p:cond delay="0"/>
                                          </p:stCondLst>
                                        </p:cTn>
                                        <p:tgtEl>
                                          <p:spTgt spid="4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2"/>
                                        </p:tgtEl>
                                      </p:cBhvr>
                                    </p:animEffect>
                                    <p:set>
                                      <p:cBhvr>
                                        <p:cTn id="3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2" grpId="0" animBg="1"/>
      <p:bldP spid="4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dirty="0"/>
              <a:t>.NET 7</a:t>
            </a:r>
          </a:p>
        </p:txBody>
      </p:sp>
      <p:sp>
        <p:nvSpPr>
          <p:cNvPr id="3" name="Content Placeholder 2">
            <a:extLst>
              <a:ext uri="{FF2B5EF4-FFF2-40B4-BE49-F238E27FC236}">
                <a16:creationId xmlns:a16="http://schemas.microsoft.com/office/drawing/2014/main" id="{C7FBA468-3EB7-2947-9916-1F08AD82F950}"/>
              </a:ext>
            </a:extLst>
          </p:cNvPr>
          <p:cNvSpPr>
            <a:spLocks noGrp="1"/>
          </p:cNvSpPr>
          <p:nvPr>
            <p:ph idx="1"/>
          </p:nvPr>
        </p:nvSpPr>
        <p:spPr>
          <a:xfrm>
            <a:off x="838200" y="2476901"/>
            <a:ext cx="10515600" cy="3020194"/>
          </a:xfrm>
        </p:spPr>
        <p:txBody>
          <a:bodyPr>
            <a:normAutofit lnSpcReduction="10000"/>
          </a:bodyPr>
          <a:lstStyle/>
          <a:p>
            <a:pPr algn="l"/>
            <a:r>
              <a:rPr lang="en-US" dirty="0"/>
              <a:t>Unified common base libraries &amp; SDK</a:t>
            </a:r>
          </a:p>
          <a:p>
            <a:r>
              <a:rPr lang="en-US" dirty="0"/>
              <a:t>Industry leading performance</a:t>
            </a:r>
          </a:p>
          <a:p>
            <a:pPr algn="l"/>
            <a:r>
              <a:rPr lang="en-US" dirty="0"/>
              <a:t>Simplified development, easier to get started</a:t>
            </a:r>
          </a:p>
          <a:p>
            <a:r>
              <a:rPr lang="en-US" dirty="0"/>
              <a:t>New C# 11, F# 7 releases</a:t>
            </a:r>
          </a:p>
          <a:p>
            <a:pPr algn="l"/>
            <a:r>
              <a:rPr lang="en-US" dirty="0"/>
              <a:t>Apple Silicon (Arm64) support</a:t>
            </a:r>
          </a:p>
          <a:p>
            <a:pPr algn="l"/>
            <a:r>
              <a:rPr lang="en-US" dirty="0"/>
              <a:t>Standard-Term Support Release</a:t>
            </a:r>
          </a:p>
        </p:txBody>
      </p:sp>
      <p:sp>
        <p:nvSpPr>
          <p:cNvPr id="5" name="Content Placeholder 4">
            <a:extLst>
              <a:ext uri="{FF2B5EF4-FFF2-40B4-BE49-F238E27FC236}">
                <a16:creationId xmlns:a16="http://schemas.microsoft.com/office/drawing/2014/main" id="{BAB9FF7F-8264-472E-BE94-3E1AEF9F3571}"/>
              </a:ext>
            </a:extLst>
          </p:cNvPr>
          <p:cNvSpPr>
            <a:spLocks noGrp="1"/>
          </p:cNvSpPr>
          <p:nvPr>
            <p:ph idx="13"/>
          </p:nvPr>
        </p:nvSpPr>
        <p:spPr>
          <a:xfrm>
            <a:off x="838200" y="5706350"/>
            <a:ext cx="10515600" cy="579149"/>
          </a:xfrm>
        </p:spPr>
        <p:txBody>
          <a:bodyPr>
            <a:normAutofit/>
          </a:bodyPr>
          <a:lstStyle/>
          <a:p>
            <a:r>
              <a:rPr kumimoji="0" lang="en-US" i="0" u="none" strike="noStrike" kern="1200" cap="none" spc="0" normalizeH="0" baseline="0" noProof="0" dirty="0">
                <a:ln>
                  <a:noFill/>
                </a:ln>
                <a:solidFill>
                  <a:srgbClr val="F7B548">
                    <a:lumMod val="60000"/>
                    <a:lumOff val="40000"/>
                  </a:srgbClr>
                </a:solidFill>
                <a:effectLst/>
                <a:uLnTx/>
                <a:uFillTx/>
              </a:rPr>
              <a:t>get.dot.net/7</a:t>
            </a:r>
            <a:endParaRPr lang="en-US" dirty="0"/>
          </a:p>
        </p:txBody>
      </p:sp>
    </p:spTree>
    <p:extLst>
      <p:ext uri="{BB962C8B-B14F-4D97-AF65-F5344CB8AC3E}">
        <p14:creationId xmlns:p14="http://schemas.microsoft.com/office/powerpoint/2010/main" val="2012438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.NET 7 Project System</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82227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CD27DE-B929-406B-8B43-3DD96D767F96}"/>
              </a:ext>
            </a:extLst>
          </p:cNvPr>
          <p:cNvSpPr>
            <a:spLocks noGrp="1"/>
          </p:cNvSpPr>
          <p:nvPr>
            <p:ph type="title"/>
          </p:nvPr>
        </p:nvSpPr>
        <p:spPr>
          <a:xfrm>
            <a:off x="372185" y="233311"/>
            <a:ext cx="10515600" cy="1325563"/>
          </a:xfrm>
        </p:spPr>
        <p:txBody>
          <a:bodyPr/>
          <a:lstStyle/>
          <a:p>
            <a:r>
              <a:rPr lang="en-US" dirty="0">
                <a:cs typeface="Segoe UI" panose="020B0502040204020203" pitchFamily="34" charset="0"/>
              </a:rPr>
              <a:t>.NET 7 Themes</a:t>
            </a:r>
          </a:p>
        </p:txBody>
      </p:sp>
      <p:sp>
        <p:nvSpPr>
          <p:cNvPr id="112" name="Rectangle 111">
            <a:extLst>
              <a:ext uri="{FF2B5EF4-FFF2-40B4-BE49-F238E27FC236}">
                <a16:creationId xmlns:a16="http://schemas.microsoft.com/office/drawing/2014/main" id="{6CBF9D2C-8E1B-4D57-8062-BD3031980DC9}"/>
              </a:ext>
            </a:extLst>
          </p:cNvPr>
          <p:cNvSpPr/>
          <p:nvPr/>
        </p:nvSpPr>
        <p:spPr>
          <a:xfrm>
            <a:off x="2252509" y="3577057"/>
            <a:ext cx="2645087"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Modern Client Development</a:t>
            </a:r>
          </a:p>
        </p:txBody>
      </p:sp>
      <p:sp>
        <p:nvSpPr>
          <p:cNvPr id="113" name="Rectangle 112">
            <a:extLst>
              <a:ext uri="{FF2B5EF4-FFF2-40B4-BE49-F238E27FC236}">
                <a16:creationId xmlns:a16="http://schemas.microsoft.com/office/drawing/2014/main" id="{A0F3AC62-52D3-4240-89C9-B7160EC469AA}"/>
              </a:ext>
            </a:extLst>
          </p:cNvPr>
          <p:cNvSpPr/>
          <p:nvPr/>
        </p:nvSpPr>
        <p:spPr>
          <a:xfrm>
            <a:off x="6552854" y="3577057"/>
            <a:ext cx="2929939" cy="830997"/>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Simplified Development</a:t>
            </a:r>
          </a:p>
        </p:txBody>
      </p:sp>
      <p:grpSp>
        <p:nvGrpSpPr>
          <p:cNvPr id="116" name="Group 115">
            <a:extLst>
              <a:ext uri="{FF2B5EF4-FFF2-40B4-BE49-F238E27FC236}">
                <a16:creationId xmlns:a16="http://schemas.microsoft.com/office/drawing/2014/main" id="{22A31E07-7F34-4607-804B-07911E67D086}"/>
              </a:ext>
            </a:extLst>
          </p:cNvPr>
          <p:cNvGrpSpPr/>
          <p:nvPr/>
        </p:nvGrpSpPr>
        <p:grpSpPr>
          <a:xfrm>
            <a:off x="2793278" y="1772086"/>
            <a:ext cx="1569123" cy="1631365"/>
            <a:chOff x="915060" y="1967975"/>
            <a:chExt cx="1434439" cy="1434439"/>
          </a:xfrm>
        </p:grpSpPr>
        <p:pic>
          <p:nvPicPr>
            <p:cNvPr id="117" name="Graphic 116" descr="Laptop">
              <a:extLst>
                <a:ext uri="{FF2B5EF4-FFF2-40B4-BE49-F238E27FC236}">
                  <a16:creationId xmlns:a16="http://schemas.microsoft.com/office/drawing/2014/main" id="{8C2AD0F9-0FFA-4F99-8CA8-C35ECDC75E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060" y="1967975"/>
              <a:ext cx="1434439" cy="1434439"/>
            </a:xfrm>
            <a:prstGeom prst="rect">
              <a:avLst/>
            </a:prstGeom>
          </p:spPr>
        </p:pic>
        <p:pic>
          <p:nvPicPr>
            <p:cNvPr id="118" name="Picture 117" descr="A close up of a logo&#10;&#10;Description generated with very high confidence">
              <a:extLst>
                <a:ext uri="{FF2B5EF4-FFF2-40B4-BE49-F238E27FC236}">
                  <a16:creationId xmlns:a16="http://schemas.microsoft.com/office/drawing/2014/main" id="{4B059EF6-E3D7-4B9F-92CA-75E0A26EC937}"/>
                </a:ext>
              </a:extLst>
            </p:cNvPr>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tretch>
              <a:fillRect/>
            </a:stretch>
          </p:blipFill>
          <p:spPr>
            <a:xfrm>
              <a:off x="1478912" y="2478456"/>
              <a:ext cx="301640" cy="321500"/>
            </a:xfrm>
            <a:prstGeom prst="rect">
              <a:avLst/>
            </a:prstGeom>
            <a:noFill/>
            <a:ln w="38100">
              <a:noFill/>
            </a:ln>
          </p:spPr>
        </p:pic>
      </p:grpSp>
      <p:pic>
        <p:nvPicPr>
          <p:cNvPr id="119" name="Graphic 118" descr="Brain in head">
            <a:extLst>
              <a:ext uri="{FF2B5EF4-FFF2-40B4-BE49-F238E27FC236}">
                <a16:creationId xmlns:a16="http://schemas.microsoft.com/office/drawing/2014/main" id="{3B920BC2-9CE0-4313-A3D2-304A82E860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60623" y="2144819"/>
            <a:ext cx="914400" cy="914400"/>
          </a:xfrm>
          <a:prstGeom prst="rect">
            <a:avLst/>
          </a:prstGeom>
        </p:spPr>
      </p:pic>
    </p:spTree>
    <p:extLst>
      <p:ext uri="{BB962C8B-B14F-4D97-AF65-F5344CB8AC3E}">
        <p14:creationId xmlns:p14="http://schemas.microsoft.com/office/powerpoint/2010/main" val="982722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Sample Source Code - .NET 5</a:t>
            </a:r>
          </a:p>
        </p:txBody>
      </p:sp>
      <p:sp>
        <p:nvSpPr>
          <p:cNvPr id="5" name="Text Placeholder 4"/>
          <p:cNvSpPr>
            <a:spLocks noGrp="1"/>
          </p:cNvSpPr>
          <p:nvPr>
            <p:ph type="body" sz="quarter" idx="10"/>
          </p:nvPr>
        </p:nvSpPr>
        <p:spPr>
          <a:xfrm>
            <a:off x="170279" y="1629109"/>
            <a:ext cx="11653522" cy="4567404"/>
          </a:xfrm>
        </p:spPr>
        <p:txBody>
          <a:bodyPr/>
          <a:lstStyle/>
          <a:p>
            <a:r>
              <a:rPr lang="en-US" dirty="0"/>
              <a:t>using System;</a:t>
            </a:r>
          </a:p>
          <a:p>
            <a:endParaRPr lang="en-US" dirty="0"/>
          </a:p>
          <a:p>
            <a:r>
              <a:rPr lang="en-US" dirty="0"/>
              <a:t>class Program</a:t>
            </a:r>
          </a:p>
          <a:p>
            <a:r>
              <a:rPr lang="en-US" dirty="0"/>
              <a:t>{</a:t>
            </a:r>
          </a:p>
          <a:p>
            <a:r>
              <a:rPr lang="en-US" dirty="0"/>
              <a:t>    static void Main(string[] </a:t>
            </a:r>
            <a:r>
              <a:rPr lang="en-US" dirty="0" err="1"/>
              <a:t>args</a:t>
            </a:r>
            <a:r>
              <a:rPr lang="en-US" dirty="0"/>
              <a:t>)</a:t>
            </a:r>
          </a:p>
          <a:p>
            <a:r>
              <a:rPr lang="mr-IN" dirty="0"/>
              <a:t>    {</a:t>
            </a:r>
          </a:p>
          <a:p>
            <a:r>
              <a:rPr lang="en-US" dirty="0"/>
              <a:t>        </a:t>
            </a:r>
            <a:r>
              <a:rPr lang="en-US" dirty="0" err="1"/>
              <a:t>Console.WriteLine</a:t>
            </a:r>
            <a:r>
              <a:rPr lang="en-US" dirty="0"/>
              <a:t>("Hello World!");</a:t>
            </a:r>
          </a:p>
          <a:p>
            <a:r>
              <a:rPr lang="mr-IN" dirty="0"/>
              <a:t>    }</a:t>
            </a:r>
          </a:p>
          <a:p>
            <a:r>
              <a:rPr lang="mr-IN" dirty="0"/>
              <a:t>}</a:t>
            </a:r>
          </a:p>
        </p:txBody>
      </p:sp>
    </p:spTree>
    <p:extLst>
      <p:ext uri="{BB962C8B-B14F-4D97-AF65-F5344CB8AC3E}">
        <p14:creationId xmlns:p14="http://schemas.microsoft.com/office/powerpoint/2010/main" val="13029452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Sample Source Code - .NET 7</a:t>
            </a:r>
          </a:p>
        </p:txBody>
      </p:sp>
      <p:sp>
        <p:nvSpPr>
          <p:cNvPr id="5" name="Text Placeholder 4"/>
          <p:cNvSpPr>
            <a:spLocks noGrp="1"/>
          </p:cNvSpPr>
          <p:nvPr>
            <p:ph type="body" sz="quarter" idx="10"/>
          </p:nvPr>
        </p:nvSpPr>
        <p:spPr>
          <a:xfrm>
            <a:off x="170279" y="1629109"/>
            <a:ext cx="11653522" cy="4567404"/>
          </a:xfrm>
        </p:spPr>
        <p:txBody>
          <a:bodyPr/>
          <a:lstStyle/>
          <a:p>
            <a:endParaRPr lang="en-US" dirty="0"/>
          </a:p>
          <a:p>
            <a:endParaRPr lang="en-US" dirty="0"/>
          </a:p>
          <a:p>
            <a:endParaRPr lang="en-US" dirty="0"/>
          </a:p>
          <a:p>
            <a:r>
              <a:rPr lang="en-US" dirty="0" err="1"/>
              <a:t>Console.WriteLine</a:t>
            </a:r>
            <a:r>
              <a:rPr lang="en-US" dirty="0"/>
              <a:t>("Hello World!");</a:t>
            </a:r>
          </a:p>
        </p:txBody>
      </p:sp>
    </p:spTree>
    <p:extLst>
      <p:ext uri="{BB962C8B-B14F-4D97-AF65-F5344CB8AC3E}">
        <p14:creationId xmlns:p14="http://schemas.microsoft.com/office/powerpoint/2010/main" val="23997997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CSProj</a:t>
            </a:r>
            <a:r>
              <a:rPr lang="en-US" dirty="0"/>
              <a:t> </a:t>
            </a:r>
            <a:r>
              <a:rPr lang="mr-IN" dirty="0"/>
              <a:t>–</a:t>
            </a:r>
            <a:r>
              <a:rPr lang="en-US" dirty="0"/>
              <a:t> default console template</a:t>
            </a:r>
          </a:p>
        </p:txBody>
      </p:sp>
      <p:sp>
        <p:nvSpPr>
          <p:cNvPr id="5" name="Text Placeholder 4"/>
          <p:cNvSpPr>
            <a:spLocks noGrp="1"/>
          </p:cNvSpPr>
          <p:nvPr>
            <p:ph type="body" sz="quarter" idx="10"/>
          </p:nvPr>
        </p:nvSpPr>
        <p:spPr>
          <a:xfrm>
            <a:off x="209864" y="1735987"/>
            <a:ext cx="12280948" cy="3964162"/>
          </a:xfrm>
        </p:spPr>
        <p:txBody>
          <a:bodyPr>
            <a:normAutofit fontScale="92500" lnSpcReduction="20000"/>
          </a:bodyPr>
          <a:lstStyle/>
          <a:p>
            <a:r>
              <a:rPr lang="en-US" dirty="0"/>
              <a:t>&lt;Project </a:t>
            </a:r>
            <a:r>
              <a:rPr lang="en-US" dirty="0" err="1"/>
              <a:t>Sdk</a:t>
            </a:r>
            <a:r>
              <a:rPr lang="en-US" dirty="0"/>
              <a:t>="</a:t>
            </a:r>
            <a:r>
              <a:rPr lang="en-US" dirty="0" err="1">
                <a:solidFill>
                  <a:srgbClr val="00B050"/>
                </a:solidFill>
              </a:rPr>
              <a:t>Microsoft.NET.Sdk</a:t>
            </a:r>
            <a:r>
              <a:rPr lang="en-US" dirty="0"/>
              <a:t>"&gt;</a:t>
            </a:r>
          </a:p>
          <a:p>
            <a:endParaRPr lang="en-US" dirty="0"/>
          </a:p>
          <a:p>
            <a:r>
              <a:rPr lang="en-US" dirty="0"/>
              <a:t>  &lt;</a:t>
            </a:r>
            <a:r>
              <a:rPr lang="en-US" dirty="0" err="1"/>
              <a:t>PropertyGroup</a:t>
            </a:r>
            <a:r>
              <a:rPr lang="en-US" dirty="0"/>
              <a:t>&gt;</a:t>
            </a:r>
          </a:p>
          <a:p>
            <a:r>
              <a:rPr lang="en-US" dirty="0"/>
              <a:t>    &lt;</a:t>
            </a:r>
            <a:r>
              <a:rPr lang="en-US" dirty="0" err="1"/>
              <a:t>OutputType</a:t>
            </a:r>
            <a:r>
              <a:rPr lang="en-US" dirty="0"/>
              <a:t>&gt;</a:t>
            </a:r>
            <a:r>
              <a:rPr lang="en-US" dirty="0">
                <a:solidFill>
                  <a:srgbClr val="00B050"/>
                </a:solidFill>
              </a:rPr>
              <a:t>Exe</a:t>
            </a:r>
            <a:r>
              <a:rPr lang="en-US" dirty="0"/>
              <a:t>&lt;/</a:t>
            </a:r>
            <a:r>
              <a:rPr lang="en-US" dirty="0" err="1"/>
              <a:t>OutputType</a:t>
            </a:r>
            <a:r>
              <a:rPr lang="en-US" dirty="0"/>
              <a:t>&gt;</a:t>
            </a:r>
          </a:p>
          <a:p>
            <a:r>
              <a:rPr lang="en-US" dirty="0"/>
              <a:t>    &lt;</a:t>
            </a:r>
            <a:r>
              <a:rPr lang="en-US" dirty="0" err="1"/>
              <a:t>TargetFramework</a:t>
            </a:r>
            <a:r>
              <a:rPr lang="en-US" dirty="0"/>
              <a:t>&gt;</a:t>
            </a:r>
            <a:r>
              <a:rPr lang="en-US" dirty="0">
                <a:solidFill>
                  <a:srgbClr val="00B050"/>
                </a:solidFill>
              </a:rPr>
              <a:t>net7.0</a:t>
            </a:r>
            <a:r>
              <a:rPr lang="en-US" dirty="0"/>
              <a:t>&lt;/</a:t>
            </a:r>
            <a:r>
              <a:rPr lang="en-US" dirty="0" err="1"/>
              <a:t>TargetFramework</a:t>
            </a:r>
            <a:r>
              <a:rPr lang="en-US" dirty="0"/>
              <a:t>&gt;</a:t>
            </a:r>
          </a:p>
          <a:p>
            <a:r>
              <a:rPr lang="fr-FR" dirty="0"/>
              <a:t>    &lt;</a:t>
            </a:r>
            <a:r>
              <a:rPr lang="fr-FR" dirty="0" err="1"/>
              <a:t>Nullable</a:t>
            </a:r>
            <a:r>
              <a:rPr lang="fr-FR" dirty="0"/>
              <a:t>&gt;enable&lt;/</a:t>
            </a:r>
            <a:r>
              <a:rPr lang="fr-FR" dirty="0" err="1"/>
              <a:t>Nullable</a:t>
            </a:r>
            <a:r>
              <a:rPr lang="fr-FR" dirty="0"/>
              <a:t>&gt;</a:t>
            </a:r>
          </a:p>
          <a:p>
            <a:r>
              <a:rPr lang="fr-FR" dirty="0"/>
              <a:t>    &lt;</a:t>
            </a:r>
            <a:r>
              <a:rPr lang="fr-FR" dirty="0" err="1"/>
              <a:t>ImplicitUsings</a:t>
            </a:r>
            <a:r>
              <a:rPr lang="fr-FR" dirty="0"/>
              <a:t>&gt;enable&lt;/</a:t>
            </a:r>
            <a:r>
              <a:rPr lang="fr-FR" dirty="0" err="1"/>
              <a:t>ImplicitUsings</a:t>
            </a:r>
            <a:r>
              <a:rPr lang="fr-FR" dirty="0"/>
              <a:t>&gt;</a:t>
            </a:r>
            <a:endParaRPr lang="en-US" dirty="0"/>
          </a:p>
          <a:p>
            <a:r>
              <a:rPr lang="en-US" dirty="0"/>
              <a:t>  &lt;/</a:t>
            </a:r>
            <a:r>
              <a:rPr lang="en-US" dirty="0" err="1"/>
              <a:t>PropertyGroup</a:t>
            </a:r>
            <a:r>
              <a:rPr lang="en-US" dirty="0"/>
              <a:t>&gt;</a:t>
            </a:r>
            <a:br>
              <a:rPr lang="en-US" dirty="0"/>
            </a:br>
            <a:endParaRPr lang="en-US" dirty="0"/>
          </a:p>
          <a:p>
            <a:r>
              <a:rPr lang="en-US" dirty="0"/>
              <a:t>&lt;/Project&gt;</a:t>
            </a:r>
          </a:p>
        </p:txBody>
      </p:sp>
    </p:spTree>
    <p:extLst>
      <p:ext uri="{BB962C8B-B14F-4D97-AF65-F5344CB8AC3E}">
        <p14:creationId xmlns:p14="http://schemas.microsoft.com/office/powerpoint/2010/main" val="278690674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CSProj</a:t>
            </a:r>
            <a:r>
              <a:rPr lang="en-US" dirty="0"/>
              <a:t> </a:t>
            </a:r>
            <a:r>
              <a:rPr lang="mr-IN" dirty="0"/>
              <a:t>–</a:t>
            </a:r>
            <a:r>
              <a:rPr lang="en-US" dirty="0"/>
              <a:t> default Web template</a:t>
            </a:r>
          </a:p>
        </p:txBody>
      </p:sp>
      <p:sp>
        <p:nvSpPr>
          <p:cNvPr id="5" name="Text Placeholder 4"/>
          <p:cNvSpPr>
            <a:spLocks noGrp="1"/>
          </p:cNvSpPr>
          <p:nvPr>
            <p:ph type="body" sz="quarter" idx="10"/>
          </p:nvPr>
        </p:nvSpPr>
        <p:spPr>
          <a:xfrm>
            <a:off x="273198" y="1791404"/>
            <a:ext cx="12280948" cy="3360920"/>
          </a:xfrm>
        </p:spPr>
        <p:txBody>
          <a:bodyPr>
            <a:normAutofit fontScale="85000" lnSpcReduction="20000"/>
          </a:bodyPr>
          <a:lstStyle/>
          <a:p>
            <a:r>
              <a:rPr lang="en-US" dirty="0"/>
              <a:t>&lt;Project </a:t>
            </a:r>
            <a:r>
              <a:rPr lang="en-US" dirty="0" err="1"/>
              <a:t>Sdk</a:t>
            </a:r>
            <a:r>
              <a:rPr lang="en-US" dirty="0"/>
              <a:t>="</a:t>
            </a:r>
            <a:r>
              <a:rPr lang="en-US" dirty="0" err="1"/>
              <a:t>Microsoft.NET.Sdk.Web</a:t>
            </a:r>
            <a:r>
              <a:rPr lang="en-US" dirty="0"/>
              <a:t>"&gt;</a:t>
            </a:r>
          </a:p>
          <a:p>
            <a:br>
              <a:rPr lang="en-US" dirty="0"/>
            </a:br>
            <a:r>
              <a:rPr lang="en-US" dirty="0"/>
              <a:t>&lt;</a:t>
            </a:r>
            <a:r>
              <a:rPr lang="en-US" dirty="0" err="1"/>
              <a:t>PropertyGroup</a:t>
            </a:r>
            <a:r>
              <a:rPr lang="en-US" dirty="0"/>
              <a:t>&gt;</a:t>
            </a:r>
          </a:p>
          <a:p>
            <a:r>
              <a:rPr lang="en-US" dirty="0"/>
              <a:t>  &lt;</a:t>
            </a:r>
            <a:r>
              <a:rPr lang="en-US" dirty="0" err="1"/>
              <a:t>TargetFramework</a:t>
            </a:r>
            <a:r>
              <a:rPr lang="en-US" dirty="0"/>
              <a:t>&gt;</a:t>
            </a:r>
            <a:r>
              <a:rPr lang="en-US" dirty="0">
                <a:solidFill>
                  <a:srgbClr val="92D050"/>
                </a:solidFill>
              </a:rPr>
              <a:t>net7.0</a:t>
            </a:r>
            <a:r>
              <a:rPr lang="en-US" dirty="0"/>
              <a:t>&lt;/</a:t>
            </a:r>
            <a:r>
              <a:rPr lang="en-US" dirty="0" err="1"/>
              <a:t>TargetFramework</a:t>
            </a:r>
            <a:r>
              <a:rPr lang="en-US" dirty="0"/>
              <a:t>&gt;</a:t>
            </a:r>
          </a:p>
          <a:p>
            <a:r>
              <a:rPr lang="fr-FR" dirty="0"/>
              <a:t>  &lt;</a:t>
            </a:r>
            <a:r>
              <a:rPr lang="fr-FR" dirty="0" err="1"/>
              <a:t>Nullable</a:t>
            </a:r>
            <a:r>
              <a:rPr lang="fr-FR" dirty="0"/>
              <a:t>&gt;enable&lt;/</a:t>
            </a:r>
            <a:r>
              <a:rPr lang="fr-FR" dirty="0" err="1"/>
              <a:t>Nullable</a:t>
            </a:r>
            <a:r>
              <a:rPr lang="fr-FR" dirty="0"/>
              <a:t>&gt;</a:t>
            </a:r>
          </a:p>
          <a:p>
            <a:r>
              <a:rPr lang="fr-FR" dirty="0"/>
              <a:t>  &lt;</a:t>
            </a:r>
            <a:r>
              <a:rPr lang="fr-FR" dirty="0" err="1"/>
              <a:t>ImplicitUsings</a:t>
            </a:r>
            <a:r>
              <a:rPr lang="fr-FR" dirty="0"/>
              <a:t>&gt;enable&lt;/</a:t>
            </a:r>
            <a:r>
              <a:rPr lang="fr-FR" dirty="0" err="1"/>
              <a:t>ImplicitUsings</a:t>
            </a:r>
            <a:r>
              <a:rPr lang="fr-FR" dirty="0"/>
              <a:t>&gt;</a:t>
            </a:r>
            <a:endParaRPr lang="en-US" dirty="0"/>
          </a:p>
          <a:p>
            <a:r>
              <a:rPr lang="en-US" dirty="0"/>
              <a:t>&lt;/</a:t>
            </a:r>
            <a:r>
              <a:rPr lang="en-US" dirty="0" err="1"/>
              <a:t>PropertyGroup</a:t>
            </a:r>
            <a:r>
              <a:rPr lang="en-US" dirty="0"/>
              <a:t>&gt;</a:t>
            </a:r>
          </a:p>
          <a:p>
            <a:br>
              <a:rPr lang="en-US" dirty="0"/>
            </a:br>
            <a:r>
              <a:rPr lang="en-US" dirty="0"/>
              <a:t>&lt;/Project&gt;</a:t>
            </a:r>
          </a:p>
        </p:txBody>
      </p:sp>
    </p:spTree>
    <p:extLst>
      <p:ext uri="{BB962C8B-B14F-4D97-AF65-F5344CB8AC3E}">
        <p14:creationId xmlns:p14="http://schemas.microsoft.com/office/powerpoint/2010/main" val="25920007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Modern client development</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3772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C7A16-EDD2-41D6-B9DC-1685AE27E98D}"/>
              </a:ext>
            </a:extLst>
          </p:cNvPr>
          <p:cNvSpPr>
            <a:spLocks noGrp="1"/>
          </p:cNvSpPr>
          <p:nvPr>
            <p:ph type="title"/>
          </p:nvPr>
        </p:nvSpPr>
        <p:spPr>
          <a:xfrm>
            <a:off x="937472" y="152925"/>
            <a:ext cx="10515600" cy="1325563"/>
          </a:xfrm>
        </p:spPr>
        <p:txBody>
          <a:bodyPr/>
          <a:lstStyle/>
          <a:p>
            <a:r>
              <a:rPr lang="en-US" dirty="0"/>
              <a:t>Blazor – full stack web apps with .NET</a:t>
            </a:r>
          </a:p>
        </p:txBody>
      </p:sp>
      <p:sp>
        <p:nvSpPr>
          <p:cNvPr id="9" name="TextBox 8">
            <a:extLst>
              <a:ext uri="{FF2B5EF4-FFF2-40B4-BE49-F238E27FC236}">
                <a16:creationId xmlns:a16="http://schemas.microsoft.com/office/drawing/2014/main" id="{400CEB64-6101-468F-B018-5641CFA407DC}"/>
              </a:ext>
            </a:extLst>
          </p:cNvPr>
          <p:cNvSpPr txBox="1"/>
          <p:nvPr/>
        </p:nvSpPr>
        <p:spPr>
          <a:xfrm>
            <a:off x="1321885" y="1682472"/>
            <a:ext cx="226183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 Server</a:t>
            </a:r>
          </a:p>
        </p:txBody>
      </p:sp>
      <p:sp>
        <p:nvSpPr>
          <p:cNvPr id="11" name="TextBox 10">
            <a:extLst>
              <a:ext uri="{FF2B5EF4-FFF2-40B4-BE49-F238E27FC236}">
                <a16:creationId xmlns:a16="http://schemas.microsoft.com/office/drawing/2014/main" id="{60A64A65-18CD-4F3F-81E8-82FD71EB6937}"/>
              </a:ext>
            </a:extLst>
          </p:cNvPr>
          <p:cNvSpPr txBox="1"/>
          <p:nvPr/>
        </p:nvSpPr>
        <p:spPr>
          <a:xfrm>
            <a:off x="7459996" y="1727496"/>
            <a:ext cx="32078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 </a:t>
            </a:r>
            <a:r>
              <a:rPr kumimoji="0" lang="en-US" sz="24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WebAssembly</a:t>
            </a:r>
            <a:endParaRPr kumimoji="0" lang="en-US" sz="2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36" name="Group 35">
            <a:extLst>
              <a:ext uri="{FF2B5EF4-FFF2-40B4-BE49-F238E27FC236}">
                <a16:creationId xmlns:a16="http://schemas.microsoft.com/office/drawing/2014/main" id="{B1F3EC79-F714-486F-9574-7869D937E22C}"/>
              </a:ext>
            </a:extLst>
          </p:cNvPr>
          <p:cNvGrpSpPr/>
          <p:nvPr/>
        </p:nvGrpSpPr>
        <p:grpSpPr>
          <a:xfrm>
            <a:off x="6863711" y="2069039"/>
            <a:ext cx="4813530" cy="2749133"/>
            <a:chOff x="3282391" y="3988546"/>
            <a:chExt cx="4813530" cy="2749133"/>
          </a:xfrm>
        </p:grpSpPr>
        <p:sp>
          <p:nvSpPr>
            <p:cNvPr id="29" name="Isosceles Triangle 28">
              <a:extLst>
                <a:ext uri="{FF2B5EF4-FFF2-40B4-BE49-F238E27FC236}">
                  <a16:creationId xmlns:a16="http://schemas.microsoft.com/office/drawing/2014/main" id="{95E1A7FB-8C27-4A89-B478-E9409BF4405B}"/>
                </a:ext>
              </a:extLst>
            </p:cNvPr>
            <p:cNvSpPr/>
            <p:nvPr/>
          </p:nvSpPr>
          <p:spPr>
            <a:xfrm rot="16200000">
              <a:off x="4403398" y="3045157"/>
              <a:ext cx="2749133" cy="4635912"/>
            </a:xfrm>
            <a:prstGeom prst="triangle">
              <a:avLst/>
            </a:prstGeom>
            <a:gradFill>
              <a:gsLst>
                <a:gs pos="0">
                  <a:schemeClr val="accent2">
                    <a:lumMod val="10000"/>
                  </a:schemeClr>
                </a:gs>
                <a:gs pos="0">
                  <a:schemeClr val="accent3">
                    <a:lumMod val="75000"/>
                  </a:schemeClr>
                </a:gs>
                <a:gs pos="100000">
                  <a:srgbClr val="100C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6C04B1D4-BA09-4BBC-AE79-38F4886EA05F}"/>
                </a:ext>
              </a:extLst>
            </p:cNvPr>
            <p:cNvSpPr/>
            <p:nvPr/>
          </p:nvSpPr>
          <p:spPr>
            <a:xfrm>
              <a:off x="3282391" y="4972367"/>
              <a:ext cx="649341" cy="77137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7" name="Graphic 16" descr="Browser window outline">
              <a:extLst>
                <a:ext uri="{FF2B5EF4-FFF2-40B4-BE49-F238E27FC236}">
                  <a16:creationId xmlns:a16="http://schemas.microsoft.com/office/drawing/2014/main" id="{8819EDF4-6D33-4977-807E-BB5D817255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5538" y="4799147"/>
              <a:ext cx="1021561" cy="1021561"/>
            </a:xfrm>
            <a:prstGeom prst="rect">
              <a:avLst/>
            </a:prstGeom>
          </p:spPr>
        </p:pic>
        <p:sp>
          <p:nvSpPr>
            <p:cNvPr id="18" name="TextBox 17">
              <a:extLst>
                <a:ext uri="{FF2B5EF4-FFF2-40B4-BE49-F238E27FC236}">
                  <a16:creationId xmlns:a16="http://schemas.microsoft.com/office/drawing/2014/main" id="{FC50012D-F441-47DF-B6E4-805521C14359}"/>
                </a:ext>
              </a:extLst>
            </p:cNvPr>
            <p:cNvSpPr txBox="1"/>
            <p:nvPr/>
          </p:nvSpPr>
          <p:spPr>
            <a:xfrm>
              <a:off x="4415916" y="5154126"/>
              <a:ext cx="73129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DOM</a:t>
              </a:r>
            </a:p>
          </p:txBody>
        </p:sp>
        <p:grpSp>
          <p:nvGrpSpPr>
            <p:cNvPr id="31" name="Group 30">
              <a:extLst>
                <a:ext uri="{FF2B5EF4-FFF2-40B4-BE49-F238E27FC236}">
                  <a16:creationId xmlns:a16="http://schemas.microsoft.com/office/drawing/2014/main" id="{13C424CC-2F4E-4FEC-AA7B-CCDCB4415622}"/>
                </a:ext>
              </a:extLst>
            </p:cNvPr>
            <p:cNvGrpSpPr/>
            <p:nvPr/>
          </p:nvGrpSpPr>
          <p:grpSpPr>
            <a:xfrm>
              <a:off x="6015791" y="4646045"/>
              <a:ext cx="1977417" cy="1424013"/>
              <a:chOff x="9381957" y="2138947"/>
              <a:chExt cx="2481179" cy="1973180"/>
            </a:xfrm>
          </p:grpSpPr>
          <p:sp>
            <p:nvSpPr>
              <p:cNvPr id="26" name="Rectangle 25">
                <a:extLst>
                  <a:ext uri="{FF2B5EF4-FFF2-40B4-BE49-F238E27FC236}">
                    <a16:creationId xmlns:a16="http://schemas.microsoft.com/office/drawing/2014/main" id="{F86A5314-8651-418F-98C7-65B79D7AC5F3}"/>
                  </a:ext>
                </a:extLst>
              </p:cNvPr>
              <p:cNvSpPr/>
              <p:nvPr/>
            </p:nvSpPr>
            <p:spPr bwMode="auto">
              <a:xfrm>
                <a:off x="9381957" y="2138947"/>
                <a:ext cx="2481179" cy="19731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endPar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a16="http://schemas.microsoft.com/office/drawing/2014/main" id="{26C42957-68E6-481C-A1F8-5A30185C6A23}"/>
                  </a:ext>
                </a:extLst>
              </p:cNvPr>
              <p:cNvSpPr/>
              <p:nvPr/>
            </p:nvSpPr>
            <p:spPr bwMode="auto">
              <a:xfrm>
                <a:off x="9534359" y="3525591"/>
                <a:ext cx="2176380" cy="51334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WebAssembly</a:t>
                </a:r>
                <a:endPar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26">
                <a:extLst>
                  <a:ext uri="{FF2B5EF4-FFF2-40B4-BE49-F238E27FC236}">
                    <a16:creationId xmlns:a16="http://schemas.microsoft.com/office/drawing/2014/main" id="{802F489C-8FCC-45A9-B6E2-7E256A5F9F9A}"/>
                  </a:ext>
                </a:extLst>
              </p:cNvPr>
              <p:cNvSpPr/>
              <p:nvPr/>
            </p:nvSpPr>
            <p:spPr bwMode="auto">
              <a:xfrm>
                <a:off x="9534359" y="2814392"/>
                <a:ext cx="2176380" cy="847235"/>
              </a:xfrm>
              <a:prstGeom prst="rect">
                <a:avLst/>
              </a:prstGeom>
              <a:solidFill>
                <a:schemeClr val="accent3">
                  <a:lumMod val="75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Razor Components</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33" name="Graphic 32" descr="Line Arrow: Clockwise curve">
              <a:extLst>
                <a:ext uri="{FF2B5EF4-FFF2-40B4-BE49-F238E27FC236}">
                  <a16:creationId xmlns:a16="http://schemas.microsoft.com/office/drawing/2014/main" id="{CE5E2F62-8224-4AD2-AA62-352091B246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5242889" y="5058423"/>
              <a:ext cx="676025" cy="1106311"/>
            </a:xfrm>
            <a:prstGeom prst="rect">
              <a:avLst/>
            </a:prstGeom>
            <a:effectLst/>
          </p:spPr>
        </p:pic>
        <p:pic>
          <p:nvPicPr>
            <p:cNvPr id="35" name="Graphic 34" descr="Line Arrow: Clockwise curve">
              <a:extLst>
                <a:ext uri="{FF2B5EF4-FFF2-40B4-BE49-F238E27FC236}">
                  <a16:creationId xmlns:a16="http://schemas.microsoft.com/office/drawing/2014/main" id="{2966A23E-2AAF-460A-86EE-0811A8815A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5279114" y="4615169"/>
              <a:ext cx="676024" cy="1106311"/>
            </a:xfrm>
            <a:prstGeom prst="rect">
              <a:avLst/>
            </a:prstGeom>
            <a:effectLst/>
          </p:spPr>
        </p:pic>
      </p:grpSp>
      <p:grpSp>
        <p:nvGrpSpPr>
          <p:cNvPr id="79" name="Group 78">
            <a:extLst>
              <a:ext uri="{FF2B5EF4-FFF2-40B4-BE49-F238E27FC236}">
                <a16:creationId xmlns:a16="http://schemas.microsoft.com/office/drawing/2014/main" id="{EBF55CDF-A602-4B5A-8681-5357F65DAC4A}"/>
              </a:ext>
            </a:extLst>
          </p:cNvPr>
          <p:cNvGrpSpPr/>
          <p:nvPr/>
        </p:nvGrpSpPr>
        <p:grpSpPr>
          <a:xfrm>
            <a:off x="203688" y="1971870"/>
            <a:ext cx="5547258" cy="2749133"/>
            <a:chOff x="203688" y="2272233"/>
            <a:chExt cx="5547258" cy="2749133"/>
          </a:xfrm>
        </p:grpSpPr>
        <p:grpSp>
          <p:nvGrpSpPr>
            <p:cNvPr id="67" name="Group 66">
              <a:extLst>
                <a:ext uri="{FF2B5EF4-FFF2-40B4-BE49-F238E27FC236}">
                  <a16:creationId xmlns:a16="http://schemas.microsoft.com/office/drawing/2014/main" id="{D3C0312F-020E-44AA-830B-B896439E031C}"/>
                </a:ext>
              </a:extLst>
            </p:cNvPr>
            <p:cNvGrpSpPr/>
            <p:nvPr/>
          </p:nvGrpSpPr>
          <p:grpSpPr>
            <a:xfrm>
              <a:off x="203688" y="2272233"/>
              <a:ext cx="5547258" cy="2749133"/>
              <a:chOff x="4253056" y="1194912"/>
              <a:chExt cx="5547258" cy="2749133"/>
            </a:xfrm>
          </p:grpSpPr>
          <p:grpSp>
            <p:nvGrpSpPr>
              <p:cNvPr id="41" name="Group 40">
                <a:extLst>
                  <a:ext uri="{FF2B5EF4-FFF2-40B4-BE49-F238E27FC236}">
                    <a16:creationId xmlns:a16="http://schemas.microsoft.com/office/drawing/2014/main" id="{7DF60854-0C33-42FF-B0AC-2B2B7DF32771}"/>
                  </a:ext>
                </a:extLst>
              </p:cNvPr>
              <p:cNvGrpSpPr/>
              <p:nvPr/>
            </p:nvGrpSpPr>
            <p:grpSpPr>
              <a:xfrm>
                <a:off x="5164402" y="1194912"/>
                <a:ext cx="4635912" cy="2749133"/>
                <a:chOff x="3460008" y="3988546"/>
                <a:chExt cx="4635912" cy="2749133"/>
              </a:xfrm>
            </p:grpSpPr>
            <p:sp>
              <p:nvSpPr>
                <p:cNvPr id="42" name="Isosceles Triangle 41">
                  <a:extLst>
                    <a:ext uri="{FF2B5EF4-FFF2-40B4-BE49-F238E27FC236}">
                      <a16:creationId xmlns:a16="http://schemas.microsoft.com/office/drawing/2014/main" id="{5ECE5F0D-C478-4F49-B634-B51313F72A39}"/>
                    </a:ext>
                  </a:extLst>
                </p:cNvPr>
                <p:cNvSpPr/>
                <p:nvPr/>
              </p:nvSpPr>
              <p:spPr>
                <a:xfrm rot="16200000">
                  <a:off x="4403397" y="3045157"/>
                  <a:ext cx="2749133" cy="4635912"/>
                </a:xfrm>
                <a:prstGeom prst="triangle">
                  <a:avLst/>
                </a:prstGeom>
                <a:gradFill>
                  <a:gsLst>
                    <a:gs pos="0">
                      <a:schemeClr val="accent2">
                        <a:lumMod val="10000"/>
                      </a:schemeClr>
                    </a:gs>
                    <a:gs pos="0">
                      <a:schemeClr val="accent3">
                        <a:lumMod val="75000"/>
                      </a:schemeClr>
                    </a:gs>
                    <a:gs pos="100000">
                      <a:srgbClr val="100C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45BC0EAE-36A0-43F2-ACB0-B2473D5DED47}"/>
                    </a:ext>
                  </a:extLst>
                </p:cNvPr>
                <p:cNvSpPr/>
                <p:nvPr/>
              </p:nvSpPr>
              <p:spPr>
                <a:xfrm>
                  <a:off x="3486025" y="4713387"/>
                  <a:ext cx="1621742" cy="13597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6" name="Group 45">
                  <a:extLst>
                    <a:ext uri="{FF2B5EF4-FFF2-40B4-BE49-F238E27FC236}">
                      <a16:creationId xmlns:a16="http://schemas.microsoft.com/office/drawing/2014/main" id="{6FDA06F9-726E-4239-BD9B-92BF6659D06C}"/>
                    </a:ext>
                  </a:extLst>
                </p:cNvPr>
                <p:cNvGrpSpPr/>
                <p:nvPr/>
              </p:nvGrpSpPr>
              <p:grpSpPr>
                <a:xfrm>
                  <a:off x="6015791" y="4646045"/>
                  <a:ext cx="1977417" cy="1424013"/>
                  <a:chOff x="9381957" y="2138947"/>
                  <a:chExt cx="2481179" cy="1973180"/>
                </a:xfrm>
              </p:grpSpPr>
              <p:sp>
                <p:nvSpPr>
                  <p:cNvPr id="49" name="Rectangle 48">
                    <a:extLst>
                      <a:ext uri="{FF2B5EF4-FFF2-40B4-BE49-F238E27FC236}">
                        <a16:creationId xmlns:a16="http://schemas.microsoft.com/office/drawing/2014/main" id="{1A9455B0-FF37-4E77-B947-BFD1014DF3F6}"/>
                      </a:ext>
                    </a:extLst>
                  </p:cNvPr>
                  <p:cNvSpPr/>
                  <p:nvPr/>
                </p:nvSpPr>
                <p:spPr bwMode="auto">
                  <a:xfrm>
                    <a:off x="9381957" y="2138947"/>
                    <a:ext cx="2481179" cy="19731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endPar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1" name="Rectangle 50">
                    <a:extLst>
                      <a:ext uri="{FF2B5EF4-FFF2-40B4-BE49-F238E27FC236}">
                        <a16:creationId xmlns:a16="http://schemas.microsoft.com/office/drawing/2014/main" id="{39E07539-3D68-42E1-BDB7-E0C6152AB171}"/>
                      </a:ext>
                    </a:extLst>
                  </p:cNvPr>
                  <p:cNvSpPr/>
                  <p:nvPr/>
                </p:nvSpPr>
                <p:spPr bwMode="auto">
                  <a:xfrm>
                    <a:off x="9534359" y="2814392"/>
                    <a:ext cx="2176380" cy="847235"/>
                  </a:xfrm>
                  <a:prstGeom prst="rect">
                    <a:avLst/>
                  </a:prstGeom>
                  <a:solidFill>
                    <a:schemeClr val="accent3">
                      <a:lumMod val="75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Razor Components</a:t>
                    </a:r>
                  </a:p>
                </p:txBody>
              </p:sp>
            </p:grpSp>
          </p:grpSp>
          <p:pic>
            <p:nvPicPr>
              <p:cNvPr id="40" name="Graphic 39" descr="Browser window outline">
                <a:extLst>
                  <a:ext uri="{FF2B5EF4-FFF2-40B4-BE49-F238E27FC236}">
                    <a16:creationId xmlns:a16="http://schemas.microsoft.com/office/drawing/2014/main" id="{3C6E744F-0F2B-456C-B64C-6CF7A0003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3056" y="2056207"/>
                <a:ext cx="1021561" cy="1021561"/>
              </a:xfrm>
              <a:prstGeom prst="rect">
                <a:avLst/>
              </a:prstGeom>
            </p:spPr>
          </p:pic>
          <p:pic>
            <p:nvPicPr>
              <p:cNvPr id="53" name="Graphic 52" descr="Line Arrow: Clockwise curve">
                <a:extLst>
                  <a:ext uri="{FF2B5EF4-FFF2-40B4-BE49-F238E27FC236}">
                    <a16:creationId xmlns:a16="http://schemas.microsoft.com/office/drawing/2014/main" id="{ECA348D3-08AA-432C-9BF9-579897C2A8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5437836" y="2202628"/>
                <a:ext cx="676025" cy="1106311"/>
              </a:xfrm>
              <a:prstGeom prst="rect">
                <a:avLst/>
              </a:prstGeom>
              <a:effectLst/>
            </p:spPr>
          </p:pic>
          <p:pic>
            <p:nvPicPr>
              <p:cNvPr id="55" name="Graphic 54" descr="Line Arrow: Clockwise curve">
                <a:extLst>
                  <a:ext uri="{FF2B5EF4-FFF2-40B4-BE49-F238E27FC236}">
                    <a16:creationId xmlns:a16="http://schemas.microsoft.com/office/drawing/2014/main" id="{D7137760-B9BA-4907-925B-5EA578BDE7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5474061" y="1759374"/>
                <a:ext cx="676024" cy="1106311"/>
              </a:xfrm>
              <a:prstGeom prst="rect">
                <a:avLst/>
              </a:prstGeom>
              <a:effectLst/>
            </p:spPr>
          </p:pic>
          <p:pic>
            <p:nvPicPr>
              <p:cNvPr id="7" name="Graphic 6" descr="Server">
                <a:extLst>
                  <a:ext uri="{FF2B5EF4-FFF2-40B4-BE49-F238E27FC236}">
                    <a16:creationId xmlns:a16="http://schemas.microsoft.com/office/drawing/2014/main" id="{89BDCAA0-7252-4F1A-8C4F-480B06014E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8030" y="2057444"/>
                <a:ext cx="1090030" cy="1021560"/>
              </a:xfrm>
              <a:prstGeom prst="rect">
                <a:avLst/>
              </a:prstGeom>
            </p:spPr>
          </p:pic>
          <p:sp>
            <p:nvSpPr>
              <p:cNvPr id="57" name="TextBox 56">
                <a:extLst>
                  <a:ext uri="{FF2B5EF4-FFF2-40B4-BE49-F238E27FC236}">
                    <a16:creationId xmlns:a16="http://schemas.microsoft.com/office/drawing/2014/main" id="{DECB5078-C0DC-48DD-A648-6257741C0CA9}"/>
                  </a:ext>
                </a:extLst>
              </p:cNvPr>
              <p:cNvSpPr txBox="1"/>
              <p:nvPr/>
            </p:nvSpPr>
            <p:spPr>
              <a:xfrm>
                <a:off x="4407808" y="2442179"/>
                <a:ext cx="73129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DOM</a:t>
                </a:r>
              </a:p>
            </p:txBody>
          </p:sp>
        </p:grpSp>
        <p:sp>
          <p:nvSpPr>
            <p:cNvPr id="70" name="TextBox 69">
              <a:extLst>
                <a:ext uri="{FF2B5EF4-FFF2-40B4-BE49-F238E27FC236}">
                  <a16:creationId xmlns:a16="http://schemas.microsoft.com/office/drawing/2014/main" id="{672D71B8-1859-4820-9B86-DD8C5E74C238}"/>
                </a:ext>
              </a:extLst>
            </p:cNvPr>
            <p:cNvSpPr txBox="1"/>
            <p:nvPr/>
          </p:nvSpPr>
          <p:spPr>
            <a:xfrm>
              <a:off x="1321885" y="3405455"/>
              <a:ext cx="14685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Calibri" panose="020F0502020204030204"/>
                  <a:ea typeface="+mn-ea"/>
                  <a:cs typeface="+mn-cs"/>
                </a:rPr>
                <a:t>SignalR</a:t>
              </a: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78" name="TextBox 77">
            <a:extLst>
              <a:ext uri="{FF2B5EF4-FFF2-40B4-BE49-F238E27FC236}">
                <a16:creationId xmlns:a16="http://schemas.microsoft.com/office/drawing/2014/main" id="{951D96CF-2D26-479F-91CE-EC641FB3E3D2}"/>
              </a:ext>
            </a:extLst>
          </p:cNvPr>
          <p:cNvSpPr txBox="1"/>
          <p:nvPr/>
        </p:nvSpPr>
        <p:spPr>
          <a:xfrm>
            <a:off x="1225249" y="4455889"/>
            <a:ext cx="3694330" cy="1600438"/>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Full access to server capabilities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Fast to startup</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Code never leaves the server</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Supports older browsers &amp; thin clients</a:t>
            </a:r>
          </a:p>
          <a:p>
            <a:pPr marL="228600" marR="0" lvl="0" indent="-228600" algn="l" defTabSz="932742" rtl="0" eaLnBrk="1" fontAlgn="auto" latinLnBrk="0" hangingPunct="1">
              <a:lnSpc>
                <a:spcPct val="100000"/>
              </a:lnSpc>
              <a:spcBef>
                <a:spcPct val="20000"/>
              </a:spcBef>
              <a:spcAft>
                <a:spcPts val="0"/>
              </a:spcAft>
              <a:buClr>
                <a:srgbClr val="D83B01"/>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Requires persistent connection</a:t>
            </a:r>
          </a:p>
          <a:p>
            <a:pPr marL="228600" marR="0" lvl="0" indent="-228600" algn="l" defTabSz="932742" rtl="0" eaLnBrk="1" fontAlgn="auto" latinLnBrk="0" hangingPunct="1">
              <a:lnSpc>
                <a:spcPct val="100000"/>
              </a:lnSpc>
              <a:spcBef>
                <a:spcPct val="20000"/>
              </a:spcBef>
              <a:spcAft>
                <a:spcPts val="0"/>
              </a:spcAft>
              <a:buClr>
                <a:srgbClr val="D83B01"/>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Higher UI latency</a:t>
            </a:r>
          </a:p>
        </p:txBody>
      </p:sp>
      <p:sp>
        <p:nvSpPr>
          <p:cNvPr id="81" name="TextBox 80">
            <a:extLst>
              <a:ext uri="{FF2B5EF4-FFF2-40B4-BE49-F238E27FC236}">
                <a16:creationId xmlns:a16="http://schemas.microsoft.com/office/drawing/2014/main" id="{AEE78B80-E33E-4737-87DE-EA89648E1B2D}"/>
              </a:ext>
            </a:extLst>
          </p:cNvPr>
          <p:cNvSpPr txBox="1"/>
          <p:nvPr/>
        </p:nvSpPr>
        <p:spPr>
          <a:xfrm>
            <a:off x="7463302" y="4457214"/>
            <a:ext cx="4238409" cy="1716817"/>
          </a:xfrm>
          <a:prstGeom prst="rect">
            <a:avLst/>
          </a:prstGeom>
          <a:noFill/>
        </p:spPr>
        <p:txBody>
          <a:bodyPr wrap="square">
            <a:spAutoFit/>
          </a:bodyPr>
          <a:lstStyle/>
          <a:p>
            <a:pPr marL="0" marR="0" lvl="0" indent="0" algn="l" defTabSz="932742" rtl="0" eaLnBrk="1" fontAlgn="auto" latinLnBrk="0" hangingPunct="1">
              <a:lnSpc>
                <a:spcPct val="11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Runs fully client-side</a:t>
            </a:r>
          </a:p>
          <a:p>
            <a:pPr marL="0" marR="0" lvl="0" indent="0" algn="l" defTabSz="932742" rtl="0" eaLnBrk="1" fontAlgn="auto" latinLnBrk="0" hangingPunct="1">
              <a:lnSpc>
                <a:spcPct val="11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No required server component</a:t>
            </a:r>
          </a:p>
          <a:p>
            <a:pPr marL="0" marR="0" lvl="0" indent="0" algn="l" defTabSz="932742" rtl="0" eaLnBrk="1" fontAlgn="auto" latinLnBrk="0" hangingPunct="1">
              <a:lnSpc>
                <a:spcPct val="11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Host as a static site</a:t>
            </a:r>
          </a:p>
          <a:p>
            <a:pPr marL="0" marR="0" lvl="0" indent="0" algn="l" defTabSz="932742" rtl="0" eaLnBrk="1" fontAlgn="auto" latinLnBrk="0" hangingPunct="1">
              <a:lnSpc>
                <a:spcPct val="11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Can execute offline</a:t>
            </a:r>
          </a:p>
          <a:p>
            <a:pPr marL="0" marR="0" lvl="0" indent="0" algn="l" defTabSz="932742" rtl="0" eaLnBrk="1" fontAlgn="auto" latinLnBrk="0" hangingPunct="1">
              <a:lnSpc>
                <a:spcPct val="110000"/>
              </a:lnSpc>
              <a:spcBef>
                <a:spcPct val="20000"/>
              </a:spcBef>
              <a:spcAft>
                <a:spcPts val="0"/>
              </a:spcAft>
              <a:buClr>
                <a:srgbClr val="D83B01"/>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Larger download size</a:t>
            </a:r>
          </a:p>
          <a:p>
            <a:pPr marL="0" marR="0" lvl="0" indent="0" algn="l" defTabSz="932742" rtl="0" eaLnBrk="1" fontAlgn="auto" latinLnBrk="0" hangingPunct="1">
              <a:lnSpc>
                <a:spcPct val="110000"/>
              </a:lnSpc>
              <a:spcBef>
                <a:spcPct val="20000"/>
              </a:spcBef>
              <a:spcAft>
                <a:spcPts val="0"/>
              </a:spcAft>
              <a:buClr>
                <a:srgbClr val="D83B01"/>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Slower runtime performance</a:t>
            </a:r>
          </a:p>
        </p:txBody>
      </p:sp>
      <p:cxnSp>
        <p:nvCxnSpPr>
          <p:cNvPr id="82" name="Straight Connector 81">
            <a:extLst>
              <a:ext uri="{FF2B5EF4-FFF2-40B4-BE49-F238E27FC236}">
                <a16:creationId xmlns:a16="http://schemas.microsoft.com/office/drawing/2014/main" id="{CEA69DE2-38FE-46AB-9580-0B98A7C01451}"/>
              </a:ext>
            </a:extLst>
          </p:cNvPr>
          <p:cNvCxnSpPr>
            <a:cxnSpLocks/>
          </p:cNvCxnSpPr>
          <p:nvPr/>
        </p:nvCxnSpPr>
        <p:spPr>
          <a:xfrm>
            <a:off x="6323819" y="1815861"/>
            <a:ext cx="0" cy="2927445"/>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D17BB2B1-A249-4867-9A9F-673271DDBD7C}"/>
              </a:ext>
            </a:extLst>
          </p:cNvPr>
          <p:cNvGrpSpPr/>
          <p:nvPr/>
        </p:nvGrpSpPr>
        <p:grpSpPr>
          <a:xfrm>
            <a:off x="0" y="4375214"/>
            <a:ext cx="12191999" cy="2286283"/>
            <a:chOff x="0" y="4375214"/>
            <a:chExt cx="12191999" cy="2286283"/>
          </a:xfrm>
        </p:grpSpPr>
        <p:grpSp>
          <p:nvGrpSpPr>
            <p:cNvPr id="89" name="Group 88">
              <a:extLst>
                <a:ext uri="{FF2B5EF4-FFF2-40B4-BE49-F238E27FC236}">
                  <a16:creationId xmlns:a16="http://schemas.microsoft.com/office/drawing/2014/main" id="{76FB3A4A-EECC-47CF-8BFF-442268B39B57}"/>
                </a:ext>
              </a:extLst>
            </p:cNvPr>
            <p:cNvGrpSpPr/>
            <p:nvPr/>
          </p:nvGrpSpPr>
          <p:grpSpPr>
            <a:xfrm>
              <a:off x="0" y="4375214"/>
              <a:ext cx="12191999" cy="2286283"/>
              <a:chOff x="1" y="3741655"/>
              <a:chExt cx="12191999" cy="2286283"/>
            </a:xfrm>
          </p:grpSpPr>
          <p:sp>
            <p:nvSpPr>
              <p:cNvPr id="88" name="Rectangle 87">
                <a:extLst>
                  <a:ext uri="{FF2B5EF4-FFF2-40B4-BE49-F238E27FC236}">
                    <a16:creationId xmlns:a16="http://schemas.microsoft.com/office/drawing/2014/main" id="{C16104AE-852E-4259-A5FC-8540C93268D1}"/>
                  </a:ext>
                </a:extLst>
              </p:cNvPr>
              <p:cNvSpPr/>
              <p:nvPr/>
            </p:nvSpPr>
            <p:spPr>
              <a:xfrm>
                <a:off x="1" y="3741655"/>
                <a:ext cx="12191999" cy="2286283"/>
              </a:xfrm>
              <a:prstGeom prst="rect">
                <a:avLst/>
              </a:prstGeom>
              <a:gradFill>
                <a:gsLst>
                  <a:gs pos="0">
                    <a:schemeClr val="accent2">
                      <a:lumMod val="10000"/>
                    </a:schemeClr>
                  </a:gs>
                  <a:gs pos="0">
                    <a:schemeClr val="accent3">
                      <a:lumMod val="75000"/>
                    </a:schemeClr>
                  </a:gs>
                  <a:gs pos="100000">
                    <a:srgbClr val="100C2E"/>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6" name="TextBox 85">
                <a:extLst>
                  <a:ext uri="{FF2B5EF4-FFF2-40B4-BE49-F238E27FC236}">
                    <a16:creationId xmlns:a16="http://schemas.microsoft.com/office/drawing/2014/main" id="{9C7783CE-B78D-41B1-8136-6A7475D45629}"/>
                  </a:ext>
                </a:extLst>
              </p:cNvPr>
              <p:cNvSpPr txBox="1"/>
              <p:nvPr/>
            </p:nvSpPr>
            <p:spPr>
              <a:xfrm>
                <a:off x="3191013" y="3973636"/>
                <a:ext cx="5809976" cy="1806648"/>
              </a:xfrm>
              <a:prstGeom prst="rect">
                <a:avLst/>
              </a:prstGeom>
              <a:noFill/>
            </p:spPr>
            <p:txBody>
              <a:bodyPr wrap="square">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 </a:t>
                </a:r>
                <a:r>
                  <a:rPr kumimoji="0" lang="en-US" sz="16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WebAssembly</a:t>
                </a: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ahead-of-time (AOT) compilation</a:t>
                </a:r>
              </a:p>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Smaller Blazor </a:t>
                </a:r>
                <a:r>
                  <a:rPr kumimoji="0" lang="en-US" sz="16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WebAssembly</a:t>
                </a: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app download size</a:t>
                </a:r>
              </a:p>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Error boundaries</a:t>
                </a:r>
              </a:p>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Razor component type inference &amp; generic type constraints</a:t>
                </a:r>
              </a:p>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Dynamic components</a:t>
                </a:r>
              </a:p>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 state persistence during prerendering</a:t>
                </a:r>
              </a:p>
            </p:txBody>
          </p:sp>
        </p:grpSp>
        <p:sp>
          <p:nvSpPr>
            <p:cNvPr id="91" name="TextBox 90">
              <a:extLst>
                <a:ext uri="{FF2B5EF4-FFF2-40B4-BE49-F238E27FC236}">
                  <a16:creationId xmlns:a16="http://schemas.microsoft.com/office/drawing/2014/main" id="{1697ABBB-E558-4C72-A907-8861D26DDDA0}"/>
                </a:ext>
              </a:extLst>
            </p:cNvPr>
            <p:cNvSpPr txBox="1"/>
            <p:nvPr/>
          </p:nvSpPr>
          <p:spPr>
            <a:xfrm>
              <a:off x="1058251" y="5175528"/>
              <a:ext cx="1326109" cy="52322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 7 </a:t>
              </a:r>
            </a:p>
          </p:txBody>
        </p:sp>
      </p:grpSp>
    </p:spTree>
    <p:extLst>
      <p:ext uri="{BB962C8B-B14F-4D97-AF65-F5344CB8AC3E}">
        <p14:creationId xmlns:p14="http://schemas.microsoft.com/office/powerpoint/2010/main" val="365069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up)">
                                      <p:cBhvr>
                                        <p:cTn id="7" dur="1000"/>
                                        <p:tgtEl>
                                          <p:spTgt spid="82"/>
                                        </p:tgtEl>
                                      </p:cBhvr>
                                    </p:animEffect>
                                  </p:childTnLst>
                                </p:cTn>
                              </p:par>
                              <p:par>
                                <p:cTn id="8" presetID="42"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1000"/>
                                        <p:tgtEl>
                                          <p:spTgt spid="79"/>
                                        </p:tgtEl>
                                      </p:cBhvr>
                                    </p:animEffect>
                                    <p:anim calcmode="lin" valueType="num">
                                      <p:cBhvr>
                                        <p:cTn id="11" dur="1000" fill="hold"/>
                                        <p:tgtEl>
                                          <p:spTgt spid="79"/>
                                        </p:tgtEl>
                                        <p:attrNameLst>
                                          <p:attrName>ppt_x</p:attrName>
                                        </p:attrNameLst>
                                      </p:cBhvr>
                                      <p:tavLst>
                                        <p:tav tm="0">
                                          <p:val>
                                            <p:strVal val="#ppt_x"/>
                                          </p:val>
                                        </p:tav>
                                        <p:tav tm="100000">
                                          <p:val>
                                            <p:strVal val="#ppt_x"/>
                                          </p:val>
                                        </p:tav>
                                      </p:tavLst>
                                    </p:anim>
                                    <p:anim calcmode="lin" valueType="num">
                                      <p:cBhvr>
                                        <p:cTn id="12" dur="1000" fill="hold"/>
                                        <p:tgtEl>
                                          <p:spTgt spid="7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anim calcmode="lin" valueType="num">
                                      <p:cBhvr>
                                        <p:cTn id="16" dur="1000" fill="hold"/>
                                        <p:tgtEl>
                                          <p:spTgt spid="36"/>
                                        </p:tgtEl>
                                        <p:attrNameLst>
                                          <p:attrName>ppt_x</p:attrName>
                                        </p:attrNameLst>
                                      </p:cBhvr>
                                      <p:tavLst>
                                        <p:tav tm="0">
                                          <p:val>
                                            <p:strVal val="#ppt_x"/>
                                          </p:val>
                                        </p:tav>
                                        <p:tav tm="100000">
                                          <p:val>
                                            <p:strVal val="#ppt_x"/>
                                          </p:val>
                                        </p:tav>
                                      </p:tavLst>
                                    </p:anim>
                                    <p:anim calcmode="lin" valueType="num">
                                      <p:cBhvr>
                                        <p:cTn id="17" dur="1000" fill="hold"/>
                                        <p:tgtEl>
                                          <p:spTgt spid="36"/>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10" presetClass="entr" presetSubtype="0" fill="hold" grpId="1" nodeType="after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fade">
                                      <p:cBhvr>
                                        <p:cTn id="24" dur="500"/>
                                        <p:tgtEl>
                                          <p:spTgt spid="8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78"/>
                                        </p:tgtEl>
                                      </p:cBhvr>
                                    </p:animEffect>
                                    <p:set>
                                      <p:cBhvr>
                                        <p:cTn id="29" dur="1" fill="hold">
                                          <p:stCondLst>
                                            <p:cond delay="499"/>
                                          </p:stCondLst>
                                        </p:cTn>
                                        <p:tgtEl>
                                          <p:spTgt spid="78"/>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81"/>
                                        </p:tgtEl>
                                      </p:cBhvr>
                                    </p:animEffect>
                                    <p:set>
                                      <p:cBhvr>
                                        <p:cTn id="32" dur="1" fill="hold">
                                          <p:stCondLst>
                                            <p:cond delay="499"/>
                                          </p:stCondLst>
                                        </p:cTn>
                                        <p:tgtEl>
                                          <p:spTgt spid="81"/>
                                        </p:tgtEl>
                                        <p:attrNameLst>
                                          <p:attrName>style.visibility</p:attrName>
                                        </p:attrNameLst>
                                      </p:cBhvr>
                                      <p:to>
                                        <p:strVal val="hidden"/>
                                      </p:to>
                                    </p:set>
                                  </p:childTnLst>
                                </p:cTn>
                              </p:par>
                              <p:par>
                                <p:cTn id="33" presetID="22" presetClass="entr" presetSubtype="8" fill="hold" nodeType="with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wipe(left)">
                                      <p:cBhvr>
                                        <p:cTn id="35"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8" grpId="1"/>
      <p:bldP spid="81" grpId="0"/>
      <p:bldP spid="8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228077" y="3975879"/>
            <a:ext cx="8734364" cy="2495656"/>
            <a:chOff x="473522" y="2957809"/>
            <a:chExt cx="8438903"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10" name="TextBox 9"/>
                <p:cNvSpPr txBox="1"/>
                <p:nvPr/>
              </p:nvSpPr>
              <p:spPr>
                <a:xfrm>
                  <a:off x="474924" y="2957810"/>
                  <a:ext cx="9253607" cy="3077297"/>
                </a:xfrm>
                <a:prstGeom prst="rect">
                  <a:avLst/>
                </a:prstGeom>
                <a:solidFill>
                  <a:srgbClr val="512BD4"/>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RUNTIME COMPONENTS</a:t>
                  </a:r>
                </a:p>
              </p:txBody>
            </p:sp>
            <p:sp>
              <p:nvSpPr>
                <p:cNvPr id="30" name="TextBox 29"/>
                <p:cNvSpPr txBox="1"/>
                <p:nvPr/>
              </p:nvSpPr>
              <p:spPr>
                <a:xfrm>
                  <a:off x="532406" y="3553750"/>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a:ln>
                        <a:noFill/>
                      </a:ln>
                      <a:solidFill>
                        <a:srgbClr val="E5E5E5"/>
                      </a:solidFill>
                      <a:effectLst/>
                      <a:uLnTx/>
                      <a:uFillTx/>
                      <a:latin typeface="Open Sans" panose="020B0606030504020204" pitchFamily="34" charset="0"/>
                      <a:ea typeface="Open Sans" panose="020B0606030504020204" pitchFamily="34" charset="0"/>
                      <a:cs typeface="Open Sans" panose="020B0606030504020204" pitchFamily="34" charset="0"/>
                    </a:rPr>
                    <a:t>COMMON BASE LIBARIES/APIs </a:t>
                  </a:r>
                  <a:endParaRPr kumimoji="0" lang="en-US" sz="1400" b="1" i="0" u="none" strike="noStrike" kern="0" cap="none" spc="0" normalizeH="0" baseline="0" noProof="0">
                    <a:ln>
                      <a:noFill/>
                    </a:ln>
                    <a:solidFill>
                      <a:srgbClr val="E5E5E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549899" y="4949462"/>
                  <a:ext cx="9162736" cy="366779"/>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INFRASTRUCTURE</a:t>
                  </a:r>
                  <a:endParaRPr kumimoji="0" lang="en-US" sz="1733"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4" name="Rectangle 3"/>
              <p:cNvSpPr/>
              <p:nvPr/>
            </p:nvSpPr>
            <p:spPr>
              <a:xfrm>
                <a:off x="431235" y="3774150"/>
                <a:ext cx="9253607" cy="592031"/>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7</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211A1041-3F37-4B05-80B8-8CD6AC8DE58B}"/>
              </a:ext>
            </a:extLst>
          </p:cNvPr>
          <p:cNvGrpSpPr/>
          <p:nvPr/>
        </p:nvGrpSpPr>
        <p:grpSpPr>
          <a:xfrm>
            <a:off x="10007858" y="957293"/>
            <a:ext cx="2417836" cy="5610806"/>
            <a:chOff x="9244254" y="1451039"/>
            <a:chExt cx="2417836" cy="5610806"/>
          </a:xfrm>
        </p:grpSpPr>
        <p:sp>
          <p:nvSpPr>
            <p:cNvPr id="60" name="Rectangle 59">
              <a:extLst>
                <a:ext uri="{FF2B5EF4-FFF2-40B4-BE49-F238E27FC236}">
                  <a16:creationId xmlns:a16="http://schemas.microsoft.com/office/drawing/2014/main" id="{DCDECF18-67A8-4760-B8DE-0636BFEA44B8}"/>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4679">
                        <a:srgbClr val="FFFFFF"/>
                      </a:gs>
                      <a:gs pos="38000">
                        <a:srgbClr val="FFFFFF"/>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9244254"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TOOLS</a:t>
              </a:r>
            </a:p>
          </p:txBody>
        </p:sp>
        <p:sp>
          <p:nvSpPr>
            <p:cNvPr id="44" name="TextBox 43">
              <a:extLst>
                <a:ext uri="{FF2B5EF4-FFF2-40B4-BE49-F238E27FC236}">
                  <a16:creationId xmlns:a16="http://schemas.microsoft.com/office/drawing/2014/main" id="{D30DD9FD-768F-43AB-A8DC-CBB27E0C4194}"/>
                </a:ext>
              </a:extLst>
            </p:cNvPr>
            <p:cNvSpPr txBox="1"/>
            <p:nvPr/>
          </p:nvSpPr>
          <p:spPr>
            <a:xfrm>
              <a:off x="9313518" y="5383080"/>
              <a:ext cx="2348571"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304442" y="6523343"/>
              <a:ext cx="2357648"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CLI</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3292" y="6037073"/>
              <a:ext cx="519947" cy="505742"/>
            </a:xfrm>
            <a:prstGeom prst="rect">
              <a:avLst/>
            </a:prstGeom>
            <a:ln>
              <a:noFill/>
            </a:ln>
          </p:spPr>
        </p:pic>
        <p:sp>
          <p:nvSpPr>
            <p:cNvPr id="58" name="TextBox 57">
              <a:extLst>
                <a:ext uri="{FF2B5EF4-FFF2-40B4-BE49-F238E27FC236}">
                  <a16:creationId xmlns:a16="http://schemas.microsoft.com/office/drawing/2014/main" id="{59972DB0-D3D3-45BD-A2F3-A7DEF145CF13}"/>
                </a:ext>
              </a:extLst>
            </p:cNvPr>
            <p:cNvSpPr txBox="1"/>
            <p:nvPr/>
          </p:nvSpPr>
          <p:spPr>
            <a:xfrm>
              <a:off x="9275470" y="2816389"/>
              <a:ext cx="2357648" cy="52346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286747" y="4128499"/>
              <a:ext cx="2375342" cy="523469"/>
            </a:xfrm>
            <a:prstGeom prst="rect">
              <a:avLst/>
            </a:prstGeom>
            <a:noFill/>
            <a:ln>
              <a:noFill/>
            </a:ln>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 for Mac</a:t>
              </a:r>
            </a:p>
          </p:txBody>
        </p:sp>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453363"/>
              <a:ext cx="663793" cy="662929"/>
            </a:xfrm>
            <a:prstGeom prst="rect">
              <a:avLst/>
            </a:prstGeom>
          </p:spPr>
        </p:pic>
        <p:pic>
          <p:nvPicPr>
            <p:cNvPr id="146" name="Graphic 145">
              <a:extLst>
                <a:ext uri="{FF2B5EF4-FFF2-40B4-BE49-F238E27FC236}">
                  <a16:creationId xmlns:a16="http://schemas.microsoft.com/office/drawing/2014/main" id="{5C6FA744-B583-4374-B26D-FEADE38C8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15" name="Picture 14" descr="A close up of a logo&#10;&#10;Description automatically generated">
              <a:extLst>
                <a:ext uri="{FF2B5EF4-FFF2-40B4-BE49-F238E27FC236}">
                  <a16:creationId xmlns:a16="http://schemas.microsoft.com/office/drawing/2014/main" id="{AEB2DA1A-E3C0-4F11-8D03-6CB45182D02C}"/>
                </a:ext>
              </a:extLst>
            </p:cNvPr>
            <p:cNvPicPr>
              <a:picLocks noChangeAspect="1"/>
            </p:cNvPicPr>
            <p:nvPr/>
          </p:nvPicPr>
          <p:blipFill>
            <a:blip r:embed="rId8"/>
            <a:stretch>
              <a:fillRect/>
            </a:stretch>
          </p:blipFill>
          <p:spPr>
            <a:xfrm>
              <a:off x="10096009" y="4788630"/>
              <a:ext cx="594450" cy="594450"/>
            </a:xfrm>
            <a:prstGeom prst="rect">
              <a:avLst/>
            </a:prstGeom>
          </p:spPr>
        </p:pic>
      </p:grpSp>
      <p:sp>
        <p:nvSpPr>
          <p:cNvPr id="53" name="Rectangle 52">
            <a:extLst>
              <a:ext uri="{FF2B5EF4-FFF2-40B4-BE49-F238E27FC236}">
                <a16:creationId xmlns:a16="http://schemas.microsoft.com/office/drawing/2014/main" id="{693ADAB9-0CD3-4ACA-AFD8-60B6A95EDCFE}"/>
              </a:ext>
            </a:extLst>
          </p:cNvPr>
          <p:cNvSpPr/>
          <p:nvPr/>
        </p:nvSpPr>
        <p:spPr bwMode="auto">
          <a:xfrm>
            <a:off x="1476034" y="1454699"/>
            <a:ext cx="1250398" cy="2075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6" name="Rectangle 65">
            <a:extLst>
              <a:ext uri="{FF2B5EF4-FFF2-40B4-BE49-F238E27FC236}">
                <a16:creationId xmlns:a16="http://schemas.microsoft.com/office/drawing/2014/main" id="{920F3DE6-40E3-414B-A393-F3803440188A}"/>
              </a:ext>
            </a:extLst>
          </p:cNvPr>
          <p:cNvSpPr/>
          <p:nvPr/>
        </p:nvSpPr>
        <p:spPr bwMode="auto">
          <a:xfrm>
            <a:off x="2728093" y="1454698"/>
            <a:ext cx="1250398"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0" name="Rectangle 69">
            <a:extLst>
              <a:ext uri="{FF2B5EF4-FFF2-40B4-BE49-F238E27FC236}">
                <a16:creationId xmlns:a16="http://schemas.microsoft.com/office/drawing/2014/main" id="{94D23332-5CB4-47E5-84F9-B19F9E90C0F7}"/>
              </a:ext>
            </a:extLst>
          </p:cNvPr>
          <p:cNvSpPr/>
          <p:nvPr/>
        </p:nvSpPr>
        <p:spPr bwMode="auto">
          <a:xfrm>
            <a:off x="3968202" y="1454699"/>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4" name="Rectangle 73">
            <a:extLst>
              <a:ext uri="{FF2B5EF4-FFF2-40B4-BE49-F238E27FC236}">
                <a16:creationId xmlns:a16="http://schemas.microsoft.com/office/drawing/2014/main" id="{437578EA-2C96-4A1F-A9DB-37215A406649}"/>
              </a:ext>
            </a:extLst>
          </p:cNvPr>
          <p:cNvSpPr/>
          <p:nvPr/>
        </p:nvSpPr>
        <p:spPr bwMode="auto">
          <a:xfrm>
            <a:off x="5218806"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8" name="Rectangle 77">
            <a:extLst>
              <a:ext uri="{FF2B5EF4-FFF2-40B4-BE49-F238E27FC236}">
                <a16:creationId xmlns:a16="http://schemas.microsoft.com/office/drawing/2014/main" id="{BA40EA88-EB53-466C-BEA0-EBA2C0FADCE2}"/>
              </a:ext>
            </a:extLst>
          </p:cNvPr>
          <p:cNvSpPr/>
          <p:nvPr/>
        </p:nvSpPr>
        <p:spPr bwMode="auto">
          <a:xfrm>
            <a:off x="6470555"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2" name="Rectangle 81">
            <a:extLst>
              <a:ext uri="{FF2B5EF4-FFF2-40B4-BE49-F238E27FC236}">
                <a16:creationId xmlns:a16="http://schemas.microsoft.com/office/drawing/2014/main" id="{AFB452F1-EA1E-4516-ACA0-A8F4C3CBDA19}"/>
              </a:ext>
            </a:extLst>
          </p:cNvPr>
          <p:cNvSpPr/>
          <p:nvPr/>
        </p:nvSpPr>
        <p:spPr bwMode="auto">
          <a:xfrm>
            <a:off x="7713691"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5" name="Rectangle 154">
            <a:extLst>
              <a:ext uri="{FF2B5EF4-FFF2-40B4-BE49-F238E27FC236}">
                <a16:creationId xmlns:a16="http://schemas.microsoft.com/office/drawing/2014/main" id="{49232D19-A706-4D74-89DC-4B6B5D101D20}"/>
              </a:ext>
            </a:extLst>
          </p:cNvPr>
          <p:cNvSpPr/>
          <p:nvPr/>
        </p:nvSpPr>
        <p:spPr bwMode="auto">
          <a:xfrm>
            <a:off x="6481980" y="1458382"/>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1" name="Group 20">
            <a:extLst>
              <a:ext uri="{FF2B5EF4-FFF2-40B4-BE49-F238E27FC236}">
                <a16:creationId xmlns:a16="http://schemas.microsoft.com/office/drawing/2014/main" id="{32B3504A-A166-40EF-9648-58B38A36B12F}"/>
              </a:ext>
            </a:extLst>
          </p:cNvPr>
          <p:cNvGrpSpPr/>
          <p:nvPr/>
        </p:nvGrpSpPr>
        <p:grpSpPr>
          <a:xfrm>
            <a:off x="268048" y="1464864"/>
            <a:ext cx="8662879" cy="2075963"/>
            <a:chOff x="268048" y="1464864"/>
            <a:chExt cx="8662879" cy="2075963"/>
          </a:xfrm>
        </p:grpSpPr>
        <p:sp>
          <p:nvSpPr>
            <p:cNvPr id="55" name="TextBox 54">
              <a:extLst>
                <a:ext uri="{FF2B5EF4-FFF2-40B4-BE49-F238E27FC236}">
                  <a16:creationId xmlns:a16="http://schemas.microsoft.com/office/drawing/2014/main" id="{C86A25BB-F8AE-4AD3-91CE-05130160099B}"/>
                </a:ext>
              </a:extLst>
            </p:cNvPr>
            <p:cNvSpPr txBox="1"/>
            <p:nvPr/>
          </p:nvSpPr>
          <p:spPr>
            <a:xfrm>
              <a:off x="1474372" y="2448898"/>
              <a:ext cx="1251270"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t>
              </a:r>
            </a:p>
          </p:txBody>
        </p:sp>
        <p:sp>
          <p:nvSpPr>
            <p:cNvPr id="72" name="TextBox 71">
              <a:extLst>
                <a:ext uri="{FF2B5EF4-FFF2-40B4-BE49-F238E27FC236}">
                  <a16:creationId xmlns:a16="http://schemas.microsoft.com/office/drawing/2014/main" id="{9BD40E6E-DBF8-4A45-8364-33C179C73747}"/>
                </a:ext>
              </a:extLst>
            </p:cNvPr>
            <p:cNvSpPr txBox="1"/>
            <p:nvPr/>
          </p:nvSpPr>
          <p:spPr>
            <a:xfrm>
              <a:off x="3997915" y="2448899"/>
              <a:ext cx="1206946"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MOBILE</a:t>
              </a:r>
            </a:p>
          </p:txBody>
        </p:sp>
        <p:sp>
          <p:nvSpPr>
            <p:cNvPr id="76" name="TextBox 75">
              <a:extLst>
                <a:ext uri="{FF2B5EF4-FFF2-40B4-BE49-F238E27FC236}">
                  <a16:creationId xmlns:a16="http://schemas.microsoft.com/office/drawing/2014/main" id="{F04F433F-874A-4816-8A9D-DC8E6FF0041A}"/>
                </a:ext>
              </a:extLst>
            </p:cNvPr>
            <p:cNvSpPr txBox="1"/>
            <p:nvPr/>
          </p:nvSpPr>
          <p:spPr>
            <a:xfrm>
              <a:off x="5242010" y="2448897"/>
              <a:ext cx="1206981"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GAMING</a:t>
              </a:r>
            </a:p>
          </p:txBody>
        </p:sp>
        <p:sp>
          <p:nvSpPr>
            <p:cNvPr id="80" name="TextBox 79">
              <a:extLst>
                <a:ext uri="{FF2B5EF4-FFF2-40B4-BE49-F238E27FC236}">
                  <a16:creationId xmlns:a16="http://schemas.microsoft.com/office/drawing/2014/main" id="{0DE5C626-2780-4925-8F82-1895FFB0B245}"/>
                </a:ext>
              </a:extLst>
            </p:cNvPr>
            <p:cNvSpPr txBox="1"/>
            <p:nvPr/>
          </p:nvSpPr>
          <p:spPr>
            <a:xfrm>
              <a:off x="6442997" y="2455470"/>
              <a:ext cx="1251270"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IoT</a:t>
              </a:r>
            </a:p>
          </p:txBody>
        </p:sp>
        <p:sp>
          <p:nvSpPr>
            <p:cNvPr id="84" name="TextBox 83">
              <a:extLst>
                <a:ext uri="{FF2B5EF4-FFF2-40B4-BE49-F238E27FC236}">
                  <a16:creationId xmlns:a16="http://schemas.microsoft.com/office/drawing/2014/main" id="{2D4ACADA-BCA3-42F7-9644-31D2ACA5B3BB}"/>
                </a:ext>
              </a:extLst>
            </p:cNvPr>
            <p:cNvSpPr txBox="1"/>
            <p:nvPr/>
          </p:nvSpPr>
          <p:spPr>
            <a:xfrm>
              <a:off x="7734966" y="2448898"/>
              <a:ext cx="1195961"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AI</a:t>
              </a:r>
            </a:p>
          </p:txBody>
        </p:sp>
        <p:grpSp>
          <p:nvGrpSpPr>
            <p:cNvPr id="17" name="Group 16">
              <a:extLst>
                <a:ext uri="{FF2B5EF4-FFF2-40B4-BE49-F238E27FC236}">
                  <a16:creationId xmlns:a16="http://schemas.microsoft.com/office/drawing/2014/main" id="{97A45DFA-AD1F-4F67-82EA-46102A426EFE}"/>
                </a:ext>
              </a:extLst>
            </p:cNvPr>
            <p:cNvGrpSpPr/>
            <p:nvPr/>
          </p:nvGrpSpPr>
          <p:grpSpPr>
            <a:xfrm>
              <a:off x="2726371" y="1464864"/>
              <a:ext cx="1256082" cy="2075963"/>
              <a:chOff x="673761" y="1444306"/>
              <a:chExt cx="1256082"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C29CD062-D24A-4352-858A-28D2B0E513C7}"/>
                  </a:ext>
                </a:extLst>
              </p:cNvPr>
              <p:cNvSpPr txBox="1"/>
              <p:nvPr/>
            </p:nvSpPr>
            <p:spPr>
              <a:xfrm>
                <a:off x="678574" y="2438506"/>
                <a:ext cx="1251269"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DESKTOP</a:t>
                </a:r>
              </a:p>
            </p:txBody>
          </p:sp>
          <p:grpSp>
            <p:nvGrpSpPr>
              <p:cNvPr id="87" name="monitor 1" descr="monitor, desktop">
                <a:extLst>
                  <a:ext uri="{FF2B5EF4-FFF2-40B4-BE49-F238E27FC236}">
                    <a16:creationId xmlns:a16="http://schemas.microsoft.com/office/drawing/2014/main" id="{45BFA2BF-0D73-499F-B857-6B7FBC9201D3}"/>
                  </a:ext>
                </a:extLst>
              </p:cNvPr>
              <p:cNvGrpSpPr/>
              <p:nvPr/>
            </p:nvGrpSpPr>
            <p:grpSpPr>
              <a:xfrm>
                <a:off x="1045026" y="1720818"/>
                <a:ext cx="518370" cy="422446"/>
                <a:chOff x="4233864" y="1827214"/>
                <a:chExt cx="403228" cy="328613"/>
              </a:xfrm>
            </p:grpSpPr>
            <p:sp>
              <p:nvSpPr>
                <p:cNvPr id="88" name="Freeform 53">
                  <a:extLst>
                    <a:ext uri="{FF2B5EF4-FFF2-40B4-BE49-F238E27FC236}">
                      <a16:creationId xmlns:a16="http://schemas.microsoft.com/office/drawing/2014/main" id="{B8E36091-FA50-4C0F-B589-A8EF7D0D782A}"/>
                    </a:ext>
                  </a:extLst>
                </p:cNvPr>
                <p:cNvSpPr>
                  <a:spLocks/>
                </p:cNvSpPr>
                <p:nvPr/>
              </p:nvSpPr>
              <p:spPr bwMode="auto">
                <a:xfrm>
                  <a:off x="4233867" y="1827215"/>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Freeform 54">
                  <a:extLst>
                    <a:ext uri="{FF2B5EF4-FFF2-40B4-BE49-F238E27FC236}">
                      <a16:creationId xmlns:a16="http://schemas.microsoft.com/office/drawing/2014/main" id="{73BB8556-1332-4E08-A9C7-E76C76BD25D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0" name="Freeform 173">
                  <a:extLst>
                    <a:ext uri="{FF2B5EF4-FFF2-40B4-BE49-F238E27FC236}">
                      <a16:creationId xmlns:a16="http://schemas.microsoft.com/office/drawing/2014/main" id="{0C21327C-57B8-4369-9B73-3438AA5C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92" name="online" descr="online">
              <a:extLst>
                <a:ext uri="{FF2B5EF4-FFF2-40B4-BE49-F238E27FC236}">
                  <a16:creationId xmlns:a16="http://schemas.microsoft.com/office/drawing/2014/main" id="{5E306094-4BA6-4495-87FA-A4BC91E48092}"/>
                </a:ext>
              </a:extLst>
            </p:cNvPr>
            <p:cNvGrpSpPr/>
            <p:nvPr/>
          </p:nvGrpSpPr>
          <p:grpSpPr>
            <a:xfrm>
              <a:off x="1795706" y="1681697"/>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4" name="Freeform: Shape 93">
                <a:extLst>
                  <a:ext uri="{FF2B5EF4-FFF2-40B4-BE49-F238E27FC236}">
                    <a16:creationId xmlns:a16="http://schemas.microsoft.com/office/drawing/2014/main" id="{8C850123-3BF0-4118-BEA9-DBFBE1E1C3C2}"/>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5" name="Freeform: Shape 94">
                <a:extLst>
                  <a:ext uri="{FF2B5EF4-FFF2-40B4-BE49-F238E27FC236}">
                    <a16:creationId xmlns:a16="http://schemas.microsoft.com/office/drawing/2014/main" id="{D29077DF-1FAD-432C-9BB3-4CA9153013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6" name="Freeform: Shape 95">
                <a:extLst>
                  <a:ext uri="{FF2B5EF4-FFF2-40B4-BE49-F238E27FC236}">
                    <a16:creationId xmlns:a16="http://schemas.microsoft.com/office/drawing/2014/main" id="{7B5C2DC6-2B95-40CF-85D2-2263FDB2D11D}"/>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7" name="Freeform: Shape 96">
                <a:extLst>
                  <a:ext uri="{FF2B5EF4-FFF2-40B4-BE49-F238E27FC236}">
                    <a16:creationId xmlns:a16="http://schemas.microsoft.com/office/drawing/2014/main" id="{3812D1F3-77BA-4233-8555-61D7748E9290}"/>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8" name="Freeform: Shape 97">
                <a:extLst>
                  <a:ext uri="{FF2B5EF4-FFF2-40B4-BE49-F238E27FC236}">
                    <a16:creationId xmlns:a16="http://schemas.microsoft.com/office/drawing/2014/main" id="{1AFE289C-DBFC-4329-8ADA-890FF83AC48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9" name="Freeform: Shape 98">
                <a:extLst>
                  <a:ext uri="{FF2B5EF4-FFF2-40B4-BE49-F238E27FC236}">
                    <a16:creationId xmlns:a16="http://schemas.microsoft.com/office/drawing/2014/main" id="{B6D91C64-6664-44BC-83AC-B605BE24F977}"/>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0" name="Freeform: Shape 99">
                <a:extLst>
                  <a:ext uri="{FF2B5EF4-FFF2-40B4-BE49-F238E27FC236}">
                    <a16:creationId xmlns:a16="http://schemas.microsoft.com/office/drawing/2014/main" id="{871478E4-2B9F-47BD-8DE5-104F88CB8FD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1" name="Freeform: Shape 100">
                <a:extLst>
                  <a:ext uri="{FF2B5EF4-FFF2-40B4-BE49-F238E27FC236}">
                    <a16:creationId xmlns:a16="http://schemas.microsoft.com/office/drawing/2014/main" id="{67F4BBE5-C12B-4524-A014-8900D04284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2" name="Freeform: Shape 101">
                <a:extLst>
                  <a:ext uri="{FF2B5EF4-FFF2-40B4-BE49-F238E27FC236}">
                    <a16:creationId xmlns:a16="http://schemas.microsoft.com/office/drawing/2014/main" id="{A4C0A2F8-E042-4E69-9FE9-386D72F0ED1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3" name="Freeform: Shape 102">
                <a:extLst>
                  <a:ext uri="{FF2B5EF4-FFF2-40B4-BE49-F238E27FC236}">
                    <a16:creationId xmlns:a16="http://schemas.microsoft.com/office/drawing/2014/main" id="{979AEF87-8122-479A-AE45-4BB77A216196}"/>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4" name="Freeform: Shape 103">
                <a:extLst>
                  <a:ext uri="{FF2B5EF4-FFF2-40B4-BE49-F238E27FC236}">
                    <a16:creationId xmlns:a16="http://schemas.microsoft.com/office/drawing/2014/main" id="{E27C10BB-2A4F-4D18-A1D0-C48EB1A3D17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5" name="Freeform: Shape 104">
                <a:extLst>
                  <a:ext uri="{FF2B5EF4-FFF2-40B4-BE49-F238E27FC236}">
                    <a16:creationId xmlns:a16="http://schemas.microsoft.com/office/drawing/2014/main" id="{E70E549C-4568-4024-B921-30CD88B9CEA9}"/>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6" name="Freeform: Shape 105">
                <a:extLst>
                  <a:ext uri="{FF2B5EF4-FFF2-40B4-BE49-F238E27FC236}">
                    <a16:creationId xmlns:a16="http://schemas.microsoft.com/office/drawing/2014/main" id="{37457899-4BCB-4E2B-A932-0D6A4B1CEAE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7" name="Freeform: Shape 106">
                <a:extLst>
                  <a:ext uri="{FF2B5EF4-FFF2-40B4-BE49-F238E27FC236}">
                    <a16:creationId xmlns:a16="http://schemas.microsoft.com/office/drawing/2014/main" id="{A37E4EB1-4AAB-4AAD-99D5-F62164E2DB2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8" name="Freeform: Shape 107">
                <a:extLst>
                  <a:ext uri="{FF2B5EF4-FFF2-40B4-BE49-F238E27FC236}">
                    <a16:creationId xmlns:a16="http://schemas.microsoft.com/office/drawing/2014/main" id="{EFB62D33-0328-4D01-9131-006DBB370C5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 name="Group 7">
              <a:extLst>
                <a:ext uri="{FF2B5EF4-FFF2-40B4-BE49-F238E27FC236}">
                  <a16:creationId xmlns:a16="http://schemas.microsoft.com/office/drawing/2014/main" id="{5222A1C8-C662-41FB-B118-52A1C9A4EFD7}"/>
                </a:ext>
              </a:extLst>
            </p:cNvPr>
            <p:cNvGrpSpPr/>
            <p:nvPr/>
          </p:nvGrpSpPr>
          <p:grpSpPr>
            <a:xfrm>
              <a:off x="268048" y="1738500"/>
              <a:ext cx="1251270" cy="897737"/>
              <a:chOff x="3165639" y="1720818"/>
              <a:chExt cx="1251270" cy="897737"/>
            </a:xfrm>
          </p:grpSpPr>
          <p:sp>
            <p:nvSpPr>
              <p:cNvPr id="68" name="TextBox 67">
                <a:extLst>
                  <a:ext uri="{FF2B5EF4-FFF2-40B4-BE49-F238E27FC236}">
                    <a16:creationId xmlns:a16="http://schemas.microsoft.com/office/drawing/2014/main" id="{06E4E48A-79E2-4DA6-97BE-3CDC1E0E3948}"/>
                  </a:ext>
                </a:extLst>
              </p:cNvPr>
              <p:cNvSpPr txBox="1"/>
              <p:nvPr/>
            </p:nvSpPr>
            <p:spPr>
              <a:xfrm>
                <a:off x="3165639" y="2438506"/>
                <a:ext cx="1251270"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CLOUD</a:t>
                </a:r>
              </a:p>
            </p:txBody>
          </p:sp>
          <p:grpSp>
            <p:nvGrpSpPr>
              <p:cNvPr id="111" name="broad application support" descr="broad application support">
                <a:extLst>
                  <a:ext uri="{FF2B5EF4-FFF2-40B4-BE49-F238E27FC236}">
                    <a16:creationId xmlns:a16="http://schemas.microsoft.com/office/drawing/2014/main" id="{1030843F-5800-448D-BE17-6081DAAC0053}"/>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3" name="Freeform 908">
                  <a:extLst>
                    <a:ext uri="{FF2B5EF4-FFF2-40B4-BE49-F238E27FC236}">
                      <a16:creationId xmlns:a16="http://schemas.microsoft.com/office/drawing/2014/main" id="{9CE046E1-9F8C-4511-B059-B6FEFFAF95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4" name="Oval 909">
                  <a:extLst>
                    <a:ext uri="{FF2B5EF4-FFF2-40B4-BE49-F238E27FC236}">
                      <a16:creationId xmlns:a16="http://schemas.microsoft.com/office/drawing/2014/main" id="{069BD716-8F56-4D4B-ADB4-EA3085ED353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5" name="Freeform 910">
                  <a:extLst>
                    <a:ext uri="{FF2B5EF4-FFF2-40B4-BE49-F238E27FC236}">
                      <a16:creationId xmlns:a16="http://schemas.microsoft.com/office/drawing/2014/main" id="{2A1C29FC-DE27-44A8-9610-1EDDE017C13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6" name="Freeform 911">
                  <a:extLst>
                    <a:ext uri="{FF2B5EF4-FFF2-40B4-BE49-F238E27FC236}">
                      <a16:creationId xmlns:a16="http://schemas.microsoft.com/office/drawing/2014/main" id="{4EF601C5-23B6-4848-9889-1DAD06FAF5C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117" name="Graphic 116" descr="Icon of connected dots ">
              <a:extLst>
                <a:ext uri="{FF2B5EF4-FFF2-40B4-BE49-F238E27FC236}">
                  <a16:creationId xmlns:a16="http://schemas.microsoft.com/office/drawing/2014/main" id="{6D95A50C-C1C2-4779-8A6E-36D02380A1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86734" y="1675809"/>
              <a:ext cx="578454" cy="509954"/>
            </a:xfrm>
            <a:prstGeom prst="rect">
              <a:avLst/>
            </a:prstGeom>
          </p:spPr>
        </p:pic>
        <p:grpSp>
          <p:nvGrpSpPr>
            <p:cNvPr id="118" name="gaming" descr=" gaming, controller">
              <a:extLst>
                <a:ext uri="{FF2B5EF4-FFF2-40B4-BE49-F238E27FC236}">
                  <a16:creationId xmlns:a16="http://schemas.microsoft.com/office/drawing/2014/main" id="{9C704B09-25D7-42C7-8F96-64E55EB47F7D}"/>
                </a:ext>
              </a:extLst>
            </p:cNvPr>
            <p:cNvGrpSpPr/>
            <p:nvPr/>
          </p:nvGrpSpPr>
          <p:grpSpPr>
            <a:xfrm>
              <a:off x="5542762" y="1604836"/>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0" name="Freeform: Shape 119">
                <a:extLst>
                  <a:ext uri="{FF2B5EF4-FFF2-40B4-BE49-F238E27FC236}">
                    <a16:creationId xmlns:a16="http://schemas.microsoft.com/office/drawing/2014/main" id="{BC024AEF-191D-40C6-A6A4-9550171222D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1" name="Freeform: Shape 120">
                <a:extLst>
                  <a:ext uri="{FF2B5EF4-FFF2-40B4-BE49-F238E27FC236}">
                    <a16:creationId xmlns:a16="http://schemas.microsoft.com/office/drawing/2014/main" id="{AA61DAD1-C161-4C5F-AB98-241F44E61C46}"/>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2" name="Freeform: Shape 121">
                <a:extLst>
                  <a:ext uri="{FF2B5EF4-FFF2-40B4-BE49-F238E27FC236}">
                    <a16:creationId xmlns:a16="http://schemas.microsoft.com/office/drawing/2014/main" id="{96A67650-8002-46F7-8700-1387D349DB83}"/>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3" name="phone" descr="phone">
              <a:extLst>
                <a:ext uri="{FF2B5EF4-FFF2-40B4-BE49-F238E27FC236}">
                  <a16:creationId xmlns:a16="http://schemas.microsoft.com/office/drawing/2014/main" id="{CB2BC345-CAE6-4525-847C-EEDEC25BA81D}"/>
                </a:ext>
              </a:extLst>
            </p:cNvPr>
            <p:cNvGrpSpPr/>
            <p:nvPr/>
          </p:nvGrpSpPr>
          <p:grpSpPr>
            <a:xfrm>
              <a:off x="4466871" y="1653512"/>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5" name="Rectangle 124">
                <a:extLst>
                  <a:ext uri="{FF2B5EF4-FFF2-40B4-BE49-F238E27FC236}">
                    <a16:creationId xmlns:a16="http://schemas.microsoft.com/office/drawing/2014/main" id="{B0587529-4083-4A31-BF21-3E3A77AC509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6" name="Freeform 50">
                <a:extLst>
                  <a:ext uri="{FF2B5EF4-FFF2-40B4-BE49-F238E27FC236}">
                    <a16:creationId xmlns:a16="http://schemas.microsoft.com/office/drawing/2014/main" id="{396E00E9-AD33-4355-A24E-3095E9B7181C}"/>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7" name="Freeform 175">
                <a:extLst>
                  <a:ext uri="{FF2B5EF4-FFF2-40B4-BE49-F238E27FC236}">
                    <a16:creationId xmlns:a16="http://schemas.microsoft.com/office/drawing/2014/main" id="{FB52812B-6387-4626-A610-C724FF6A83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8" name="IoT 3" descr="IoT, create safer cities">
              <a:extLst>
                <a:ext uri="{FF2B5EF4-FFF2-40B4-BE49-F238E27FC236}">
                  <a16:creationId xmlns:a16="http://schemas.microsoft.com/office/drawing/2014/main" id="{DE4E27E3-1740-4607-B658-40C99DCC4BFC}"/>
                </a:ext>
              </a:extLst>
            </p:cNvPr>
            <p:cNvGrpSpPr/>
            <p:nvPr/>
          </p:nvGrpSpPr>
          <p:grpSpPr>
            <a:xfrm>
              <a:off x="6798791" y="1578994"/>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0" name="Freeform 855">
                <a:extLst>
                  <a:ext uri="{FF2B5EF4-FFF2-40B4-BE49-F238E27FC236}">
                    <a16:creationId xmlns:a16="http://schemas.microsoft.com/office/drawing/2014/main" id="{B7009BB6-AD9F-4162-A201-8901A3F0D7DA}"/>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1" name="Rectangle 856">
                <a:extLst>
                  <a:ext uri="{FF2B5EF4-FFF2-40B4-BE49-F238E27FC236}">
                    <a16:creationId xmlns:a16="http://schemas.microsoft.com/office/drawing/2014/main" id="{87620BD3-69F3-4D6E-AE1F-4844FEA6BEF7}"/>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2" name="Rectangle 857">
                <a:extLst>
                  <a:ext uri="{FF2B5EF4-FFF2-40B4-BE49-F238E27FC236}">
                    <a16:creationId xmlns:a16="http://schemas.microsoft.com/office/drawing/2014/main" id="{24B43E9A-F37E-40CC-8B29-C53DF0F2F783}"/>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3" name="Rectangle 858">
                <a:extLst>
                  <a:ext uri="{FF2B5EF4-FFF2-40B4-BE49-F238E27FC236}">
                    <a16:creationId xmlns:a16="http://schemas.microsoft.com/office/drawing/2014/main" id="{7F16E7D4-971F-4269-B859-B2630CE8C103}"/>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4" name="Rectangle 859">
                <a:extLst>
                  <a:ext uri="{FF2B5EF4-FFF2-40B4-BE49-F238E27FC236}">
                    <a16:creationId xmlns:a16="http://schemas.microsoft.com/office/drawing/2014/main" id="{91E477AA-C88E-4AFE-A4AB-B7ADEB2DBEE6}"/>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5" name="Rectangle 860">
                <a:extLst>
                  <a:ext uri="{FF2B5EF4-FFF2-40B4-BE49-F238E27FC236}">
                    <a16:creationId xmlns:a16="http://schemas.microsoft.com/office/drawing/2014/main" id="{47B87A75-5D43-40FA-8904-EDF00F10F1F4}"/>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6" name="Rectangle 861">
                <a:extLst>
                  <a:ext uri="{FF2B5EF4-FFF2-40B4-BE49-F238E27FC236}">
                    <a16:creationId xmlns:a16="http://schemas.microsoft.com/office/drawing/2014/main" id="{D35613AE-C94A-46E3-A76C-13ADE6F193CE}"/>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7" name="Rectangle 862">
                <a:extLst>
                  <a:ext uri="{FF2B5EF4-FFF2-40B4-BE49-F238E27FC236}">
                    <a16:creationId xmlns:a16="http://schemas.microsoft.com/office/drawing/2014/main" id="{28B7A297-58F4-40DB-B90D-0B4AC1C927B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8" name="Rectangle 863">
                <a:extLst>
                  <a:ext uri="{FF2B5EF4-FFF2-40B4-BE49-F238E27FC236}">
                    <a16:creationId xmlns:a16="http://schemas.microsoft.com/office/drawing/2014/main" id="{CAB23521-52CB-4463-B0F7-498739E81376}"/>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9" name="Rectangle 864">
                <a:extLst>
                  <a:ext uri="{FF2B5EF4-FFF2-40B4-BE49-F238E27FC236}">
                    <a16:creationId xmlns:a16="http://schemas.microsoft.com/office/drawing/2014/main" id="{9C5C855D-CA9E-432E-9AF2-00C9EA48E4F9}"/>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0" name="Rectangle 865">
                <a:extLst>
                  <a:ext uri="{FF2B5EF4-FFF2-40B4-BE49-F238E27FC236}">
                    <a16:creationId xmlns:a16="http://schemas.microsoft.com/office/drawing/2014/main" id="{25EE285A-7CE5-406E-9513-12E422A13C1A}"/>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1" name="Rectangle 866">
                <a:extLst>
                  <a:ext uri="{FF2B5EF4-FFF2-40B4-BE49-F238E27FC236}">
                    <a16:creationId xmlns:a16="http://schemas.microsoft.com/office/drawing/2014/main" id="{D312B3D0-561C-4D57-8C27-9C6CF3562545}"/>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2" name="Rectangle 867">
                <a:extLst>
                  <a:ext uri="{FF2B5EF4-FFF2-40B4-BE49-F238E27FC236}">
                    <a16:creationId xmlns:a16="http://schemas.microsoft.com/office/drawing/2014/main" id="{BABA8782-F7B6-4ED4-ADE1-146CB348F077}"/>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3" name="Oval 868">
                <a:extLst>
                  <a:ext uri="{FF2B5EF4-FFF2-40B4-BE49-F238E27FC236}">
                    <a16:creationId xmlns:a16="http://schemas.microsoft.com/office/drawing/2014/main" id="{AEBE236D-54FA-44B1-9E32-74A4BD5644F0}"/>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4" name="Freeform 869">
                <a:extLst>
                  <a:ext uri="{FF2B5EF4-FFF2-40B4-BE49-F238E27FC236}">
                    <a16:creationId xmlns:a16="http://schemas.microsoft.com/office/drawing/2014/main" id="{BD42DCC5-87FA-4151-A6E5-6EE16C38A7D9}"/>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5" name="Oval 870">
                <a:extLst>
                  <a:ext uri="{FF2B5EF4-FFF2-40B4-BE49-F238E27FC236}">
                    <a16:creationId xmlns:a16="http://schemas.microsoft.com/office/drawing/2014/main" id="{75EB54E2-4BF9-47AB-80D3-E106DDFD3013}"/>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58" name="Rectangle 157">
            <a:extLst>
              <a:ext uri="{FF2B5EF4-FFF2-40B4-BE49-F238E27FC236}">
                <a16:creationId xmlns:a16="http://schemas.microsoft.com/office/drawing/2014/main" id="{06783691-10CC-46C8-A334-79BF882EDEB5}"/>
              </a:ext>
            </a:extLst>
          </p:cNvPr>
          <p:cNvSpPr/>
          <p:nvPr/>
        </p:nvSpPr>
        <p:spPr bwMode="auto">
          <a:xfrm>
            <a:off x="7739529" y="1451039"/>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3" name="Title 18">
            <a:extLst>
              <a:ext uri="{FF2B5EF4-FFF2-40B4-BE49-F238E27FC236}">
                <a16:creationId xmlns:a16="http://schemas.microsoft.com/office/drawing/2014/main" id="{1E94C27B-EDA4-43C9-825B-AE18E84393C8}"/>
              </a:ext>
            </a:extLst>
          </p:cNvPr>
          <p:cNvSpPr txBox="1">
            <a:spLocks/>
          </p:cNvSpPr>
          <p:nvPr/>
        </p:nvSpPr>
        <p:spPr>
          <a:xfrm>
            <a:off x="849757" y="283456"/>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.NET – A unified development platform</a:t>
            </a:r>
          </a:p>
        </p:txBody>
      </p:sp>
      <p:grpSp>
        <p:nvGrpSpPr>
          <p:cNvPr id="7" name="Group 6">
            <a:extLst>
              <a:ext uri="{FF2B5EF4-FFF2-40B4-BE49-F238E27FC236}">
                <a16:creationId xmlns:a16="http://schemas.microsoft.com/office/drawing/2014/main" id="{68AC0656-019F-4EEE-B521-2DFCBB4355D5}"/>
              </a:ext>
            </a:extLst>
          </p:cNvPr>
          <p:cNvGrpSpPr/>
          <p:nvPr/>
        </p:nvGrpSpPr>
        <p:grpSpPr>
          <a:xfrm>
            <a:off x="788210" y="2736697"/>
            <a:ext cx="7636839" cy="164322"/>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5AA4A6BB-BA19-4FDC-A8CC-DD03D3F0E13A}"/>
              </a:ext>
            </a:extLst>
          </p:cNvPr>
          <p:cNvGrpSpPr/>
          <p:nvPr/>
        </p:nvGrpSpPr>
        <p:grpSpPr>
          <a:xfrm>
            <a:off x="8552370" y="955464"/>
            <a:ext cx="2375341" cy="4734929"/>
            <a:chOff x="8552370" y="955464"/>
            <a:chExt cx="2375341" cy="4734929"/>
          </a:xfrm>
        </p:grpSpPr>
        <p:sp>
          <p:nvSpPr>
            <p:cNvPr id="18" name="TextBox 17">
              <a:extLst>
                <a:ext uri="{FF2B5EF4-FFF2-40B4-BE49-F238E27FC236}">
                  <a16:creationId xmlns:a16="http://schemas.microsoft.com/office/drawing/2014/main" id="{721AFBB9-F8A0-46EF-B82C-1E083ABF7C76}"/>
                </a:ext>
              </a:extLst>
            </p:cNvPr>
            <p:cNvSpPr txBox="1"/>
            <p:nvPr/>
          </p:nvSpPr>
          <p:spPr>
            <a:xfrm>
              <a:off x="8552370" y="955464"/>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ECOSYSTEM</a:t>
              </a:r>
            </a:p>
          </p:txBody>
        </p:sp>
        <p:pic>
          <p:nvPicPr>
            <p:cNvPr id="22" name="Graphic 21">
              <a:extLst>
                <a:ext uri="{FF2B5EF4-FFF2-40B4-BE49-F238E27FC236}">
                  <a16:creationId xmlns:a16="http://schemas.microsoft.com/office/drawing/2014/main" id="{C5D46EC7-1AEE-4F0D-8F5F-EDA4C1683F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59455" y="1562207"/>
              <a:ext cx="775367" cy="775367"/>
            </a:xfrm>
            <a:prstGeom prst="rect">
              <a:avLst/>
            </a:prstGeom>
          </p:spPr>
        </p:pic>
        <p:sp>
          <p:nvSpPr>
            <p:cNvPr id="23" name="TextBox 22">
              <a:extLst>
                <a:ext uri="{FF2B5EF4-FFF2-40B4-BE49-F238E27FC236}">
                  <a16:creationId xmlns:a16="http://schemas.microsoft.com/office/drawing/2014/main" id="{DAF7E942-8775-4E8E-AA66-520FD919D55A}"/>
                </a:ext>
              </a:extLst>
            </p:cNvPr>
            <p:cNvSpPr txBox="1"/>
            <p:nvPr/>
          </p:nvSpPr>
          <p:spPr>
            <a:xfrm>
              <a:off x="9090595" y="2320813"/>
              <a:ext cx="131308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NuGet</a:t>
              </a:r>
            </a:p>
          </p:txBody>
        </p:sp>
        <p:pic>
          <p:nvPicPr>
            <p:cNvPr id="14" name="Graphic 13">
              <a:extLst>
                <a:ext uri="{FF2B5EF4-FFF2-40B4-BE49-F238E27FC236}">
                  <a16:creationId xmlns:a16="http://schemas.microsoft.com/office/drawing/2014/main" id="{64220D20-9CE6-410E-839C-A0AA56EB3F5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81726" y="2967572"/>
              <a:ext cx="571834" cy="571834"/>
            </a:xfrm>
            <a:prstGeom prst="rect">
              <a:avLst/>
            </a:prstGeom>
          </p:spPr>
        </p:pic>
        <p:sp>
          <p:nvSpPr>
            <p:cNvPr id="19" name="TextBox 18">
              <a:extLst>
                <a:ext uri="{FF2B5EF4-FFF2-40B4-BE49-F238E27FC236}">
                  <a16:creationId xmlns:a16="http://schemas.microsoft.com/office/drawing/2014/main" id="{40A0BADF-27B4-43CB-B267-949EFE68C6FC}"/>
                </a:ext>
              </a:extLst>
            </p:cNvPr>
            <p:cNvSpPr txBox="1"/>
            <p:nvPr/>
          </p:nvSpPr>
          <p:spPr>
            <a:xfrm>
              <a:off x="9111100" y="3641677"/>
              <a:ext cx="131308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GitHub</a:t>
              </a:r>
            </a:p>
          </p:txBody>
        </p:sp>
        <p:pic>
          <p:nvPicPr>
            <p:cNvPr id="24" name="Graphic 23" descr="Solar system with solid fill">
              <a:extLst>
                <a:ext uri="{FF2B5EF4-FFF2-40B4-BE49-F238E27FC236}">
                  <a16:creationId xmlns:a16="http://schemas.microsoft.com/office/drawing/2014/main" id="{AB3D9418-5002-4E90-A28D-72F4623AA64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59455" y="4167726"/>
              <a:ext cx="875707" cy="875707"/>
            </a:xfrm>
            <a:prstGeom prst="rect">
              <a:avLst/>
            </a:prstGeom>
          </p:spPr>
        </p:pic>
        <p:sp>
          <p:nvSpPr>
            <p:cNvPr id="25" name="TextBox 24">
              <a:extLst>
                <a:ext uri="{FF2B5EF4-FFF2-40B4-BE49-F238E27FC236}">
                  <a16:creationId xmlns:a16="http://schemas.microsoft.com/office/drawing/2014/main" id="{ABAA1CE8-44ED-4964-9F5E-9CA279408572}"/>
                </a:ext>
              </a:extLst>
            </p:cNvPr>
            <p:cNvSpPr txBox="1"/>
            <p:nvPr/>
          </p:nvSpPr>
          <p:spPr>
            <a:xfrm>
              <a:off x="9111100" y="4903775"/>
              <a:ext cx="1313085" cy="786618"/>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Components, tools, library vendors</a:t>
              </a:r>
            </a:p>
          </p:txBody>
        </p:sp>
      </p:grpSp>
      <p:cxnSp>
        <p:nvCxnSpPr>
          <p:cNvPr id="29" name="Straight Connector 28">
            <a:extLst>
              <a:ext uri="{FF2B5EF4-FFF2-40B4-BE49-F238E27FC236}">
                <a16:creationId xmlns:a16="http://schemas.microsoft.com/office/drawing/2014/main" id="{D71C349A-5EEA-EA7C-BC52-C8389C2FA86F}"/>
              </a:ext>
            </a:extLst>
          </p:cNvPr>
          <p:cNvCxnSpPr>
            <a:cxnSpLocks/>
          </p:cNvCxnSpPr>
          <p:nvPr/>
        </p:nvCxnSpPr>
        <p:spPr>
          <a:xfrm flipH="1">
            <a:off x="849757" y="2956559"/>
            <a:ext cx="9050" cy="959781"/>
          </a:xfrm>
          <a:prstGeom prst="line">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53342D9D-7AFC-3312-08BB-A337836EF264}"/>
              </a:ext>
            </a:extLst>
          </p:cNvPr>
          <p:cNvCxnSpPr>
            <a:cxnSpLocks/>
          </p:cNvCxnSpPr>
          <p:nvPr/>
        </p:nvCxnSpPr>
        <p:spPr>
          <a:xfrm flipH="1">
            <a:off x="2111454" y="2962125"/>
            <a:ext cx="9050" cy="959781"/>
          </a:xfrm>
          <a:prstGeom prst="line">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D825A30-5525-C5A2-7B18-15ECD57FA8AA}"/>
              </a:ext>
            </a:extLst>
          </p:cNvPr>
          <p:cNvCxnSpPr>
            <a:cxnSpLocks/>
          </p:cNvCxnSpPr>
          <p:nvPr/>
        </p:nvCxnSpPr>
        <p:spPr>
          <a:xfrm flipH="1">
            <a:off x="3368584" y="2953149"/>
            <a:ext cx="9050" cy="959781"/>
          </a:xfrm>
          <a:prstGeom prst="line">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9A1DF023-45E7-BB82-82C3-F630080BF141}"/>
              </a:ext>
            </a:extLst>
          </p:cNvPr>
          <p:cNvCxnSpPr>
            <a:cxnSpLocks/>
          </p:cNvCxnSpPr>
          <p:nvPr/>
        </p:nvCxnSpPr>
        <p:spPr>
          <a:xfrm flipH="1">
            <a:off x="4603719" y="2953149"/>
            <a:ext cx="9050" cy="959781"/>
          </a:xfrm>
          <a:prstGeom prst="line">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1ED6DB3C-6524-EA60-2CDB-053540F2F494}"/>
              </a:ext>
            </a:extLst>
          </p:cNvPr>
          <p:cNvCxnSpPr>
            <a:cxnSpLocks/>
          </p:cNvCxnSpPr>
          <p:nvPr/>
        </p:nvCxnSpPr>
        <p:spPr>
          <a:xfrm flipH="1">
            <a:off x="5840975" y="2958972"/>
            <a:ext cx="9050" cy="959781"/>
          </a:xfrm>
          <a:prstGeom prst="line">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a:extLst>
              <a:ext uri="{FF2B5EF4-FFF2-40B4-BE49-F238E27FC236}">
                <a16:creationId xmlns:a16="http://schemas.microsoft.com/office/drawing/2014/main" id="{2E1581F6-D7C6-807F-168A-701D7C411722}"/>
              </a:ext>
            </a:extLst>
          </p:cNvPr>
          <p:cNvCxnSpPr>
            <a:cxnSpLocks/>
          </p:cNvCxnSpPr>
          <p:nvPr/>
        </p:nvCxnSpPr>
        <p:spPr>
          <a:xfrm flipH="1">
            <a:off x="7118618" y="2947654"/>
            <a:ext cx="9050" cy="959781"/>
          </a:xfrm>
          <a:prstGeom prst="line">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13141A99-AF3C-6E8D-2112-15F5CB303B2F}"/>
              </a:ext>
            </a:extLst>
          </p:cNvPr>
          <p:cNvCxnSpPr>
            <a:cxnSpLocks/>
          </p:cNvCxnSpPr>
          <p:nvPr/>
        </p:nvCxnSpPr>
        <p:spPr>
          <a:xfrm flipH="1">
            <a:off x="8351717" y="2947653"/>
            <a:ext cx="9050" cy="959781"/>
          </a:xfrm>
          <a:prstGeom prst="line">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2399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00"/>
                                        <p:tgtEl>
                                          <p:spTgt spid="29"/>
                                        </p:tgtEl>
                                      </p:cBhvr>
                                    </p:animEffect>
                                  </p:childTnLst>
                                </p:cTn>
                              </p:par>
                              <p:par>
                                <p:cTn id="13" presetID="22" presetClass="entr" presetSubtype="4"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down)">
                                      <p:cBhvr>
                                        <p:cTn id="15" dur="500"/>
                                        <p:tgtEl>
                                          <p:spTgt spid="38"/>
                                        </p:tgtEl>
                                      </p:cBhvr>
                                    </p:animEffect>
                                  </p:childTnLst>
                                </p:cTn>
                              </p:par>
                              <p:par>
                                <p:cTn id="16" presetID="22" presetClass="entr" presetSubtype="4"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down)">
                                      <p:cBhvr>
                                        <p:cTn id="18" dur="500"/>
                                        <p:tgtEl>
                                          <p:spTgt spid="39"/>
                                        </p:tgtEl>
                                      </p:cBhvr>
                                    </p:animEffect>
                                  </p:childTnLst>
                                </p:cTn>
                              </p:par>
                              <p:par>
                                <p:cTn id="19" presetID="22" presetClass="entr" presetSubtype="4"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down)">
                                      <p:cBhvr>
                                        <p:cTn id="21" dur="500"/>
                                        <p:tgtEl>
                                          <p:spTgt spid="40"/>
                                        </p:tgtEl>
                                      </p:cBhvr>
                                    </p:animEffect>
                                  </p:childTnLst>
                                </p:cTn>
                              </p:par>
                              <p:par>
                                <p:cTn id="22" presetID="22" presetClass="entr" presetSubtype="4" fill="hold"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wipe(down)">
                                      <p:cBhvr>
                                        <p:cTn id="24" dur="500"/>
                                        <p:tgtEl>
                                          <p:spTgt spid="41"/>
                                        </p:tgtEl>
                                      </p:cBhvr>
                                    </p:animEffect>
                                  </p:childTnLst>
                                </p:cTn>
                              </p:par>
                              <p:par>
                                <p:cTn id="25" presetID="22" presetClass="entr" presetSubtype="4"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down)">
                                      <p:cBhvr>
                                        <p:cTn id="27" dur="500"/>
                                        <p:tgtEl>
                                          <p:spTgt spid="42"/>
                                        </p:tgtEl>
                                      </p:cBhvr>
                                    </p:animEffect>
                                  </p:childTnLst>
                                </p:cTn>
                              </p:par>
                              <p:par>
                                <p:cTn id="28" presetID="22" presetClass="entr" presetSubtype="4"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down)">
                                      <p:cBhvr>
                                        <p:cTn id="30" dur="500"/>
                                        <p:tgtEl>
                                          <p:spTgt spid="4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1926945"/>
            <a:ext cx="6131884"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Cross-platform, native UI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project system, single codebase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Deploy to multiple devices, mobile &amp; desktop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General availability early next year</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normAutofit/>
          </a:bodyPr>
          <a:lstStyle/>
          <a:p>
            <a:r>
              <a:rPr lang="en-US" sz="3600" dirty="0"/>
              <a:t>.NET Multi-platform App UI</a:t>
            </a:r>
          </a:p>
        </p:txBody>
      </p:sp>
      <p:sp>
        <p:nvSpPr>
          <p:cNvPr id="12" name="Rectangle 11">
            <a:extLst>
              <a:ext uri="{FF2B5EF4-FFF2-40B4-BE49-F238E27FC236}">
                <a16:creationId xmlns:a16="http://schemas.microsoft.com/office/drawing/2014/main" id="{3856ECE8-C979-467B-9DBF-255CA25E0517}"/>
              </a:ext>
            </a:extLst>
          </p:cNvPr>
          <p:cNvSpPr/>
          <p:nvPr/>
        </p:nvSpPr>
        <p:spPr bwMode="auto">
          <a:xfrm>
            <a:off x="698016" y="1835884"/>
            <a:ext cx="4774424" cy="163077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7</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760836" y="2651269"/>
            <a:ext cx="465576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p:txBody>
      </p:sp>
      <p:sp>
        <p:nvSpPr>
          <p:cNvPr id="27" name="TextBox 26">
            <a:extLst>
              <a:ext uri="{FF2B5EF4-FFF2-40B4-BE49-F238E27FC236}">
                <a16:creationId xmlns:a16="http://schemas.microsoft.com/office/drawing/2014/main" id="{E6899861-F3C8-435F-842F-0D4F0330DE36}"/>
              </a:ext>
            </a:extLst>
          </p:cNvPr>
          <p:cNvSpPr txBox="1"/>
          <p:nvPr/>
        </p:nvSpPr>
        <p:spPr>
          <a:xfrm>
            <a:off x="2322576" y="6271276"/>
            <a:ext cx="754684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2000" b="1"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github.com/dotnet/</a:t>
            </a:r>
            <a:r>
              <a:rPr kumimoji="0" lang="en-US" sz="2000" b="1" i="0" u="none" strike="noStrike" kern="1200" cap="none" spc="0" normalizeH="0" baseline="0" noProof="0" err="1">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maui</a:t>
            </a:r>
            <a:endParaRPr kumimoji="0" lang="en-US" sz="2000" b="1" i="0" u="none" strike="noStrike" kern="1200" cap="none" spc="0" normalizeH="0" baseline="0" noProof="0">
              <a:ln>
                <a:noFill/>
              </a:ln>
              <a:solidFill>
                <a:srgbClr val="50E6FF"/>
              </a:solidFill>
              <a:effectLst/>
              <a:highlight>
                <a:srgbClr val="FFFF00"/>
              </a:highligh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63" name="Group 62">
            <a:extLst>
              <a:ext uri="{FF2B5EF4-FFF2-40B4-BE49-F238E27FC236}">
                <a16:creationId xmlns:a16="http://schemas.microsoft.com/office/drawing/2014/main" id="{FB8F34B3-5B6F-4E09-93D9-E7F356FCB691}"/>
              </a:ext>
            </a:extLst>
          </p:cNvPr>
          <p:cNvGrpSpPr/>
          <p:nvPr/>
        </p:nvGrpSpPr>
        <p:grpSpPr>
          <a:xfrm>
            <a:off x="698016" y="3541546"/>
            <a:ext cx="4774425" cy="701084"/>
            <a:chOff x="698016" y="3541546"/>
            <a:chExt cx="4774425" cy="701084"/>
          </a:xfrm>
        </p:grpSpPr>
        <p:grpSp>
          <p:nvGrpSpPr>
            <p:cNvPr id="18" name="Group 17">
              <a:extLst>
                <a:ext uri="{FF2B5EF4-FFF2-40B4-BE49-F238E27FC236}">
                  <a16:creationId xmlns:a16="http://schemas.microsoft.com/office/drawing/2014/main" id="{70A6166F-22A6-47B1-BBEB-215290F0EABF}"/>
                </a:ext>
              </a:extLst>
            </p:cNvPr>
            <p:cNvGrpSpPr/>
            <p:nvPr/>
          </p:nvGrpSpPr>
          <p:grpSpPr>
            <a:xfrm>
              <a:off x="698016" y="3541546"/>
              <a:ext cx="4774425" cy="701084"/>
              <a:chOff x="951499" y="3520091"/>
              <a:chExt cx="4302011" cy="701084"/>
            </a:xfrm>
          </p:grpSpPr>
          <p:sp>
            <p:nvSpPr>
              <p:cNvPr id="3" name="Rectangle 2">
                <a:extLst>
                  <a:ext uri="{FF2B5EF4-FFF2-40B4-BE49-F238E27FC236}">
                    <a16:creationId xmlns:a16="http://schemas.microsoft.com/office/drawing/2014/main" id="{442D615D-A9CB-4A3E-BF3E-4030C12ED894}"/>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WinUI</a:t>
                </a:r>
                <a:endPar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C12ADBBF-DBA1-4B54-9C3F-8E14E2FD5479}"/>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 Catalyst</a:t>
                </a:r>
              </a:p>
            </p:txBody>
          </p:sp>
          <p:sp>
            <p:nvSpPr>
              <p:cNvPr id="10" name="Rectangle 9">
                <a:extLst>
                  <a:ext uri="{FF2B5EF4-FFF2-40B4-BE49-F238E27FC236}">
                    <a16:creationId xmlns:a16="http://schemas.microsoft.com/office/drawing/2014/main" id="{5BBE83C9-4CA8-4E7C-A8FE-04FF1E0C1A0F}"/>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Android</a:t>
                </a:r>
              </a:p>
            </p:txBody>
          </p:sp>
        </p:grpSp>
        <p:sp>
          <p:nvSpPr>
            <p:cNvPr id="2" name="Rectangle 1">
              <a:extLst>
                <a:ext uri="{FF2B5EF4-FFF2-40B4-BE49-F238E27FC236}">
                  <a16:creationId xmlns:a16="http://schemas.microsoft.com/office/drawing/2014/main" id="{0715E6E9-F688-43E5-9997-6FE833CDEE12}"/>
                </a:ext>
              </a:extLst>
            </p:cNvPr>
            <p:cNvSpPr/>
            <p:nvPr/>
          </p:nvSpPr>
          <p:spPr bwMode="auto">
            <a:xfrm>
              <a:off x="3116655" y="3547298"/>
              <a:ext cx="1126639" cy="695331"/>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grpSp>
      <p:grpSp>
        <p:nvGrpSpPr>
          <p:cNvPr id="62" name="Group 61">
            <a:extLst>
              <a:ext uri="{FF2B5EF4-FFF2-40B4-BE49-F238E27FC236}">
                <a16:creationId xmlns:a16="http://schemas.microsoft.com/office/drawing/2014/main" id="{48DCE3B9-C33D-44F5-84CC-8A8DD47E75AB}"/>
              </a:ext>
            </a:extLst>
          </p:cNvPr>
          <p:cNvGrpSpPr/>
          <p:nvPr/>
        </p:nvGrpSpPr>
        <p:grpSpPr>
          <a:xfrm>
            <a:off x="764473" y="4240010"/>
            <a:ext cx="4646681" cy="1612452"/>
            <a:chOff x="764473" y="4240010"/>
            <a:chExt cx="4646681" cy="1612452"/>
          </a:xfrm>
        </p:grpSpPr>
        <p:grpSp>
          <p:nvGrpSpPr>
            <p:cNvPr id="55" name="Group 54">
              <a:extLst>
                <a:ext uri="{FF2B5EF4-FFF2-40B4-BE49-F238E27FC236}">
                  <a16:creationId xmlns:a16="http://schemas.microsoft.com/office/drawing/2014/main" id="{C6D300E2-2AD6-4908-9EDB-D4A8B7D40F70}"/>
                </a:ext>
              </a:extLst>
            </p:cNvPr>
            <p:cNvGrpSpPr/>
            <p:nvPr/>
          </p:nvGrpSpPr>
          <p:grpSpPr>
            <a:xfrm>
              <a:off x="764473" y="4835245"/>
              <a:ext cx="4646681" cy="1017217"/>
              <a:chOff x="769916" y="4835245"/>
              <a:chExt cx="4646681" cy="1017217"/>
            </a:xfrm>
          </p:grpSpPr>
          <p:grpSp>
            <p:nvGrpSpPr>
              <p:cNvPr id="23" name="Group 22">
                <a:extLst>
                  <a:ext uri="{FF2B5EF4-FFF2-40B4-BE49-F238E27FC236}">
                    <a16:creationId xmlns:a16="http://schemas.microsoft.com/office/drawing/2014/main" id="{AB565670-A81D-46CD-A2B3-7B722CBC3BB1}"/>
                  </a:ext>
                </a:extLst>
              </p:cNvPr>
              <p:cNvGrpSpPr/>
              <p:nvPr/>
            </p:nvGrpSpPr>
            <p:grpSpPr>
              <a:xfrm>
                <a:off x="3247831" y="4938062"/>
                <a:ext cx="914400" cy="914400"/>
                <a:chOff x="2212166" y="5530079"/>
                <a:chExt cx="914400" cy="914400"/>
              </a:xfrm>
            </p:grpSpPr>
            <p:sp>
              <p:nvSpPr>
                <p:cNvPr id="9" name="TextBox 8">
                  <a:extLst>
                    <a:ext uri="{FF2B5EF4-FFF2-40B4-BE49-F238E27FC236}">
                      <a16:creationId xmlns:a16="http://schemas.microsoft.com/office/drawing/2014/main" id="{5DDCFD2E-2105-4B43-B3B2-855493A50A16}"/>
                    </a:ext>
                  </a:extLst>
                </p:cNvPr>
                <p:cNvSpPr txBox="1"/>
                <p:nvPr/>
              </p:nvSpPr>
              <p:spPr>
                <a:xfrm>
                  <a:off x="2450054" y="5824174"/>
                  <a:ext cx="46679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pic>
              <p:nvPicPr>
                <p:cNvPr id="15" name="Graphic 14" descr="Smart Phone with solid fill">
                  <a:extLst>
                    <a:ext uri="{FF2B5EF4-FFF2-40B4-BE49-F238E27FC236}">
                      <a16:creationId xmlns:a16="http://schemas.microsoft.com/office/drawing/2014/main" id="{3DCB8724-C431-47C4-A637-836F568C9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22" name="Group 21">
                <a:extLst>
                  <a:ext uri="{FF2B5EF4-FFF2-40B4-BE49-F238E27FC236}">
                    <a16:creationId xmlns:a16="http://schemas.microsoft.com/office/drawing/2014/main" id="{DE29D398-EF99-4AC2-808D-82942E26B95E}"/>
                  </a:ext>
                </a:extLst>
              </p:cNvPr>
              <p:cNvGrpSpPr/>
              <p:nvPr/>
            </p:nvGrpSpPr>
            <p:grpSpPr>
              <a:xfrm>
                <a:off x="4502197" y="4936615"/>
                <a:ext cx="914400" cy="914400"/>
                <a:chOff x="5187159" y="4792658"/>
                <a:chExt cx="914400" cy="914400"/>
              </a:xfrm>
            </p:grpSpPr>
            <p:pic>
              <p:nvPicPr>
                <p:cNvPr id="14" name="Picture 13">
                  <a:extLst>
                    <a:ext uri="{FF2B5EF4-FFF2-40B4-BE49-F238E27FC236}">
                      <a16:creationId xmlns:a16="http://schemas.microsoft.com/office/drawing/2014/main" id="{D22B6567-3C77-4511-8801-C0BDD0DBACD4}"/>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21" name="Graphic 20" descr="Smart Phone outline">
                  <a:extLst>
                    <a:ext uri="{FF2B5EF4-FFF2-40B4-BE49-F238E27FC236}">
                      <a16:creationId xmlns:a16="http://schemas.microsoft.com/office/drawing/2014/main" id="{E578F60D-8D48-4DD3-A72B-3B1459A319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32" name="Group 31">
                <a:extLst>
                  <a:ext uri="{FF2B5EF4-FFF2-40B4-BE49-F238E27FC236}">
                    <a16:creationId xmlns:a16="http://schemas.microsoft.com/office/drawing/2014/main" id="{99D06473-A124-456D-B49E-3CF33819BF90}"/>
                  </a:ext>
                </a:extLst>
              </p:cNvPr>
              <p:cNvGrpSpPr/>
              <p:nvPr/>
            </p:nvGrpSpPr>
            <p:grpSpPr>
              <a:xfrm>
                <a:off x="2008873" y="4843985"/>
                <a:ext cx="914400" cy="914400"/>
                <a:chOff x="1986003" y="5319061"/>
                <a:chExt cx="914400" cy="914400"/>
              </a:xfrm>
            </p:grpSpPr>
            <p:sp>
              <p:nvSpPr>
                <p:cNvPr id="16" name="TextBox 15">
                  <a:extLst>
                    <a:ext uri="{FF2B5EF4-FFF2-40B4-BE49-F238E27FC236}">
                      <a16:creationId xmlns:a16="http://schemas.microsoft.com/office/drawing/2014/main" id="{B330C181-3BE3-4298-93B3-4D0CB05118AD}"/>
                    </a:ext>
                  </a:extLst>
                </p:cNvPr>
                <p:cNvSpPr txBox="1"/>
                <p:nvPr/>
              </p:nvSpPr>
              <p:spPr>
                <a:xfrm>
                  <a:off x="2143092" y="5591892"/>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pic>
              <p:nvPicPr>
                <p:cNvPr id="25" name="Graphic 24" descr="Laptop with solid fill">
                  <a:extLst>
                    <a:ext uri="{FF2B5EF4-FFF2-40B4-BE49-F238E27FC236}">
                      <a16:creationId xmlns:a16="http://schemas.microsoft.com/office/drawing/2014/main" id="{BBEB6D68-482A-495E-A75A-A95BABB446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30" name="Group 29">
                <a:extLst>
                  <a:ext uri="{FF2B5EF4-FFF2-40B4-BE49-F238E27FC236}">
                    <a16:creationId xmlns:a16="http://schemas.microsoft.com/office/drawing/2014/main" id="{78020D21-B910-4E4D-AD2F-8A4BA78B227A}"/>
                  </a:ext>
                </a:extLst>
              </p:cNvPr>
              <p:cNvGrpSpPr/>
              <p:nvPr/>
            </p:nvGrpSpPr>
            <p:grpSpPr>
              <a:xfrm>
                <a:off x="769916" y="4835245"/>
                <a:ext cx="914400" cy="914400"/>
                <a:chOff x="769916" y="4835245"/>
                <a:chExt cx="914400" cy="914400"/>
              </a:xfrm>
            </p:grpSpPr>
            <p:grpSp>
              <p:nvGrpSpPr>
                <p:cNvPr id="56" name="Group 42">
                  <a:extLst>
                    <a:ext uri="{FF2B5EF4-FFF2-40B4-BE49-F238E27FC236}">
                      <a16:creationId xmlns:a16="http://schemas.microsoft.com/office/drawing/2014/main" id="{F182C15E-8395-47CB-9A76-D53E53EB787B}"/>
                    </a:ext>
                  </a:extLst>
                </p:cNvPr>
                <p:cNvGrpSpPr>
                  <a:grpSpLocks noChangeAspect="1"/>
                </p:cNvGrpSpPr>
                <p:nvPr/>
              </p:nvGrpSpPr>
              <p:grpSpPr bwMode="auto">
                <a:xfrm>
                  <a:off x="1135999" y="5160128"/>
                  <a:ext cx="179625" cy="186208"/>
                  <a:chOff x="3492" y="1769"/>
                  <a:chExt cx="854" cy="864"/>
                </a:xfrm>
                <a:solidFill>
                  <a:srgbClr val="FFFFFF"/>
                </a:solidFill>
              </p:grpSpPr>
              <p:sp>
                <p:nvSpPr>
                  <p:cNvPr id="57" name="Freeform 43">
                    <a:extLst>
                      <a:ext uri="{FF2B5EF4-FFF2-40B4-BE49-F238E27FC236}">
                        <a16:creationId xmlns:a16="http://schemas.microsoft.com/office/drawing/2014/main" id="{2F6F793A-7997-46EC-9A0A-2F3CD3A444D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8" name="Freeform 44">
                    <a:extLst>
                      <a:ext uri="{FF2B5EF4-FFF2-40B4-BE49-F238E27FC236}">
                        <a16:creationId xmlns:a16="http://schemas.microsoft.com/office/drawing/2014/main" id="{3CCAC146-31C0-4D4C-A4BD-B94A27A261E4}"/>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Freeform 45">
                    <a:extLst>
                      <a:ext uri="{FF2B5EF4-FFF2-40B4-BE49-F238E27FC236}">
                        <a16:creationId xmlns:a16="http://schemas.microsoft.com/office/drawing/2014/main" id="{33221B7B-25E1-4C4C-901B-B9B5C70E02CC}"/>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Freeform 46">
                    <a:extLst>
                      <a:ext uri="{FF2B5EF4-FFF2-40B4-BE49-F238E27FC236}">
                        <a16:creationId xmlns:a16="http://schemas.microsoft.com/office/drawing/2014/main" id="{6F6657B3-9C31-4724-956B-6A4B9114A3A6}"/>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8" name="Graphic 27" descr="Laptop outline">
                  <a:extLst>
                    <a:ext uri="{FF2B5EF4-FFF2-40B4-BE49-F238E27FC236}">
                      <a16:creationId xmlns:a16="http://schemas.microsoft.com/office/drawing/2014/main" id="{612D80E1-7A6A-4071-814B-6820AED9AF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61" name="Group 60">
              <a:extLst>
                <a:ext uri="{FF2B5EF4-FFF2-40B4-BE49-F238E27FC236}">
                  <a16:creationId xmlns:a16="http://schemas.microsoft.com/office/drawing/2014/main" id="{9061AE0F-A1F6-464D-9FC4-69C77BF85680}"/>
                </a:ext>
              </a:extLst>
            </p:cNvPr>
            <p:cNvGrpSpPr/>
            <p:nvPr/>
          </p:nvGrpSpPr>
          <p:grpSpPr>
            <a:xfrm>
              <a:off x="1158602" y="4240010"/>
              <a:ext cx="3839048" cy="595235"/>
              <a:chOff x="1158602" y="4240010"/>
              <a:chExt cx="3839048" cy="595235"/>
            </a:xfrm>
          </p:grpSpPr>
          <p:grpSp>
            <p:nvGrpSpPr>
              <p:cNvPr id="41" name="Group 40">
                <a:extLst>
                  <a:ext uri="{FF2B5EF4-FFF2-40B4-BE49-F238E27FC236}">
                    <a16:creationId xmlns:a16="http://schemas.microsoft.com/office/drawing/2014/main" id="{3CA7F954-5F13-4768-8EFA-8388611F38EB}"/>
                  </a:ext>
                </a:extLst>
              </p:cNvPr>
              <p:cNvGrpSpPr/>
              <p:nvPr/>
            </p:nvGrpSpPr>
            <p:grpSpPr>
              <a:xfrm rot="10800000">
                <a:off x="1158602" y="4244154"/>
                <a:ext cx="157022" cy="558777"/>
                <a:chOff x="1629501" y="2666967"/>
                <a:chExt cx="125906" cy="558777"/>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8" name="Group 47">
                <a:extLst>
                  <a:ext uri="{FF2B5EF4-FFF2-40B4-BE49-F238E27FC236}">
                    <a16:creationId xmlns:a16="http://schemas.microsoft.com/office/drawing/2014/main" id="{88F73273-2EC1-4274-923B-41A23C4B1631}"/>
                  </a:ext>
                </a:extLst>
              </p:cNvPr>
              <p:cNvGrpSpPr/>
              <p:nvPr/>
            </p:nvGrpSpPr>
            <p:grpSpPr>
              <a:xfrm>
                <a:off x="2368309" y="4267340"/>
                <a:ext cx="157022" cy="567905"/>
                <a:chOff x="2368309" y="4267340"/>
                <a:chExt cx="157022" cy="567905"/>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340D0D5B-B749-4ED4-90F2-11EF3860FD69}"/>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0" name="Group 49">
                <a:extLst>
                  <a:ext uri="{FF2B5EF4-FFF2-40B4-BE49-F238E27FC236}">
                    <a16:creationId xmlns:a16="http://schemas.microsoft.com/office/drawing/2014/main" id="{66416B8F-B9C2-42C3-BAEF-3999A2DA97F3}"/>
                  </a:ext>
                </a:extLst>
              </p:cNvPr>
              <p:cNvGrpSpPr/>
              <p:nvPr/>
            </p:nvGrpSpPr>
            <p:grpSpPr>
              <a:xfrm>
                <a:off x="3621141" y="4240010"/>
                <a:ext cx="157022" cy="576645"/>
                <a:chOff x="3587721" y="4267340"/>
                <a:chExt cx="157022" cy="576645"/>
              </a:xfrm>
            </p:grpSpPr>
            <p:cxnSp>
              <p:nvCxnSpPr>
                <p:cNvPr id="4" name="Straight Connector 3">
                  <a:extLst>
                    <a:ext uri="{FF2B5EF4-FFF2-40B4-BE49-F238E27FC236}">
                      <a16:creationId xmlns:a16="http://schemas.microsoft.com/office/drawing/2014/main" id="{3988B8E2-B27F-4524-8D57-02C5DF08E8D0}"/>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5" name="Oval 44">
                  <a:extLst>
                    <a:ext uri="{FF2B5EF4-FFF2-40B4-BE49-F238E27FC236}">
                      <a16:creationId xmlns:a16="http://schemas.microsoft.com/office/drawing/2014/main" id="{33CBC153-8D1D-4903-8B48-23A94DBEFA08}"/>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2" name="Group 51">
                <a:extLst>
                  <a:ext uri="{FF2B5EF4-FFF2-40B4-BE49-F238E27FC236}">
                    <a16:creationId xmlns:a16="http://schemas.microsoft.com/office/drawing/2014/main" id="{65748145-CBB3-450E-B127-9B3A6F1903B8}"/>
                  </a:ext>
                </a:extLst>
              </p:cNvPr>
              <p:cNvGrpSpPr/>
              <p:nvPr/>
            </p:nvGrpSpPr>
            <p:grpSpPr>
              <a:xfrm>
                <a:off x="4840628" y="4244154"/>
                <a:ext cx="157022" cy="558076"/>
                <a:chOff x="4858561" y="4282039"/>
                <a:chExt cx="157022" cy="558076"/>
              </a:xfrm>
            </p:grpSpPr>
            <p:cxnSp>
              <p:nvCxnSpPr>
                <p:cNvPr id="35" name="Straight Connector 34">
                  <a:extLst>
                    <a:ext uri="{FF2B5EF4-FFF2-40B4-BE49-F238E27FC236}">
                      <a16:creationId xmlns:a16="http://schemas.microsoft.com/office/drawing/2014/main" id="{FE36BC87-1BB1-4249-9150-D244A43E8062}"/>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46" name="Oval 45">
                  <a:extLst>
                    <a:ext uri="{FF2B5EF4-FFF2-40B4-BE49-F238E27FC236}">
                      <a16:creationId xmlns:a16="http://schemas.microsoft.com/office/drawing/2014/main" id="{DB1DD271-AEA8-4ACC-9596-512AA5B0C450}"/>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spTree>
    <p:extLst>
      <p:ext uri="{BB962C8B-B14F-4D97-AF65-F5344CB8AC3E}">
        <p14:creationId xmlns:p14="http://schemas.microsoft.com/office/powerpoint/2010/main" val="353246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fade">
                                      <p:cBhvr>
                                        <p:cTn id="27" dur="500"/>
                                        <p:tgtEl>
                                          <p:spTgt spid="11">
                                            <p:txEl>
                                              <p:pRg st="2" end="2"/>
                                            </p:txEl>
                                          </p:spTgt>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animEffect transition="in" filter="fade">
                                      <p:cBhvr>
                                        <p:cTn id="31" dur="500"/>
                                        <p:tgtEl>
                                          <p:spTgt spid="11">
                                            <p:txEl>
                                              <p:pRg st="4" end="4"/>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11">
                                            <p:txEl>
                                              <p:pRg st="6" end="6"/>
                                            </p:txEl>
                                          </p:spTgt>
                                        </p:tgtEl>
                                        <p:attrNameLst>
                                          <p:attrName>style.visibility</p:attrName>
                                        </p:attrNameLst>
                                      </p:cBhvr>
                                      <p:to>
                                        <p:strVal val="visible"/>
                                      </p:to>
                                    </p:set>
                                    <p:animEffect transition="in" filter="fade">
                                      <p:cBhvr>
                                        <p:cTn id="35" dur="500"/>
                                        <p:tgtEl>
                                          <p:spTgt spid="11">
                                            <p:txEl>
                                              <p:pRg st="6" end="6"/>
                                            </p:txEl>
                                          </p:spTgt>
                                        </p:tgtEl>
                                      </p:cBhvr>
                                    </p:animEffect>
                                  </p:childTnLst>
                                </p:cTn>
                              </p:par>
                            </p:childTnLst>
                          </p:cTn>
                        </p:par>
                        <p:par>
                          <p:cTn id="36" fill="hold">
                            <p:stCondLst>
                              <p:cond delay="4500"/>
                            </p:stCondLst>
                            <p:childTnLst>
                              <p:par>
                                <p:cTn id="37" presetID="10" presetClass="entr" presetSubtype="0"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grpId="1" nodeType="withEffect">
                                  <p:stCondLst>
                                    <p:cond delay="0"/>
                                  </p:stCondLst>
                                  <p:childTnLst>
                                    <p:animMotion origin="layout" path="M 0 -7.40741E-7 L 0 0.03287 " pathEditMode="relative" rAng="0" ptsTypes="AA">
                                      <p:cBhvr>
                                        <p:cTn id="41" dur="500" spd="-100000" fill="hold"/>
                                        <p:tgtEl>
                                          <p:spTgt spid="2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animBg="1"/>
      <p:bldP spid="5" grpId="0" animBg="1"/>
      <p:bldP spid="27" grpId="0"/>
      <p:bldP spid="27"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ED61C909-FD0E-42D6-A41B-5E5ADE7B7A15}"/>
              </a:ext>
            </a:extLst>
          </p:cNvPr>
          <p:cNvSpPr/>
          <p:nvPr/>
        </p:nvSpPr>
        <p:spPr bwMode="auto">
          <a:xfrm>
            <a:off x="700601" y="1830002"/>
            <a:ext cx="4774424" cy="246802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F8B7CA22-4E8B-4D82-B4E9-A37FA92B62C3}"/>
              </a:ext>
            </a:extLst>
          </p:cNvPr>
          <p:cNvSpPr>
            <a:spLocks noGrp="1"/>
          </p:cNvSpPr>
          <p:nvPr>
            <p:ph type="title"/>
          </p:nvPr>
        </p:nvSpPr>
        <p:spPr/>
        <p:txBody>
          <a:bodyPr>
            <a:normAutofit/>
          </a:bodyPr>
          <a:lstStyle/>
          <a:p>
            <a:r>
              <a:rPr lang="en-US" sz="3600" dirty="0"/>
              <a:t>Hybrid apps with Blazor &amp; .NET MAUI</a:t>
            </a:r>
          </a:p>
        </p:txBody>
      </p:sp>
      <p:sp>
        <p:nvSpPr>
          <p:cNvPr id="26" name="Rectangle 25">
            <a:extLst>
              <a:ext uri="{FF2B5EF4-FFF2-40B4-BE49-F238E27FC236}">
                <a16:creationId xmlns:a16="http://schemas.microsoft.com/office/drawing/2014/main" id="{FDB06875-8E0E-4BE2-8624-45F17DA9A002}"/>
              </a:ext>
            </a:extLst>
          </p:cNvPr>
          <p:cNvSpPr/>
          <p:nvPr/>
        </p:nvSpPr>
        <p:spPr bwMode="auto">
          <a:xfrm>
            <a:off x="764473" y="3531420"/>
            <a:ext cx="464668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p:txBody>
      </p:sp>
      <p:sp>
        <p:nvSpPr>
          <p:cNvPr id="27" name="Rectangle 26">
            <a:extLst>
              <a:ext uri="{FF2B5EF4-FFF2-40B4-BE49-F238E27FC236}">
                <a16:creationId xmlns:a16="http://schemas.microsoft.com/office/drawing/2014/main" id="{AE3FC6CB-0596-459D-84A8-3AA7FA2A12AB}"/>
              </a:ext>
            </a:extLst>
          </p:cNvPr>
          <p:cNvSpPr/>
          <p:nvPr/>
        </p:nvSpPr>
        <p:spPr bwMode="auto">
          <a:xfrm>
            <a:off x="764473" y="1943409"/>
            <a:ext cx="4646681" cy="70683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cxnSp>
        <p:nvCxnSpPr>
          <p:cNvPr id="47" name="Straight Arrow Connector 46">
            <a:extLst>
              <a:ext uri="{FF2B5EF4-FFF2-40B4-BE49-F238E27FC236}">
                <a16:creationId xmlns:a16="http://schemas.microsoft.com/office/drawing/2014/main" id="{C7C36C11-B267-4763-8471-64A0C2351A40}"/>
              </a:ext>
            </a:extLst>
          </p:cNvPr>
          <p:cNvCxnSpPr>
            <a:cxnSpLocks/>
            <a:stCxn id="27" idx="2"/>
            <a:endCxn id="26" idx="0"/>
          </p:cNvCxnSpPr>
          <p:nvPr/>
        </p:nvCxnSpPr>
        <p:spPr>
          <a:xfrm>
            <a:off x="3087814" y="2650246"/>
            <a:ext cx="0" cy="8811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551D09C-9895-4D50-A489-ADF9E7B34245}"/>
              </a:ext>
            </a:extLst>
          </p:cNvPr>
          <p:cNvSpPr txBox="1"/>
          <p:nvPr/>
        </p:nvSpPr>
        <p:spPr>
          <a:xfrm>
            <a:off x="6060116" y="1997839"/>
            <a:ext cx="6131884" cy="25545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Reuse UI components across native and web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on top of .NET Multi-platform App UI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Native app container &amp; embedded controls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General availability early next year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TextBox 58">
            <a:extLst>
              <a:ext uri="{FF2B5EF4-FFF2-40B4-BE49-F238E27FC236}">
                <a16:creationId xmlns:a16="http://schemas.microsoft.com/office/drawing/2014/main" id="{B2A5154F-A27E-428B-8DEA-337E74808812}"/>
              </a:ext>
            </a:extLst>
          </p:cNvPr>
          <p:cNvSpPr txBox="1"/>
          <p:nvPr/>
        </p:nvSpPr>
        <p:spPr>
          <a:xfrm>
            <a:off x="1631490" y="2760207"/>
            <a:ext cx="2948776" cy="584775"/>
          </a:xfrm>
          <a:prstGeom prst="rect">
            <a:avLst/>
          </a:prstGeom>
          <a:solidFill>
            <a:schemeClr val="accent3">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Can use native app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container &amp; controls</a:t>
            </a:r>
          </a:p>
        </p:txBody>
      </p:sp>
      <p:grpSp>
        <p:nvGrpSpPr>
          <p:cNvPr id="147" name="Group 146">
            <a:extLst>
              <a:ext uri="{FF2B5EF4-FFF2-40B4-BE49-F238E27FC236}">
                <a16:creationId xmlns:a16="http://schemas.microsoft.com/office/drawing/2014/main" id="{757A5F94-7AB2-435A-8231-176C5E9D996E}"/>
              </a:ext>
            </a:extLst>
          </p:cNvPr>
          <p:cNvGrpSpPr/>
          <p:nvPr/>
        </p:nvGrpSpPr>
        <p:grpSpPr>
          <a:xfrm>
            <a:off x="764473" y="4240010"/>
            <a:ext cx="4646681" cy="1612452"/>
            <a:chOff x="764473" y="4240010"/>
            <a:chExt cx="4646681" cy="1612452"/>
          </a:xfrm>
        </p:grpSpPr>
        <p:grpSp>
          <p:nvGrpSpPr>
            <p:cNvPr id="148" name="Group 147">
              <a:extLst>
                <a:ext uri="{FF2B5EF4-FFF2-40B4-BE49-F238E27FC236}">
                  <a16:creationId xmlns:a16="http://schemas.microsoft.com/office/drawing/2014/main" id="{8188C2F3-053C-4766-A74A-16298B0562CA}"/>
                </a:ext>
              </a:extLst>
            </p:cNvPr>
            <p:cNvGrpSpPr/>
            <p:nvPr/>
          </p:nvGrpSpPr>
          <p:grpSpPr>
            <a:xfrm>
              <a:off x="764473" y="4835245"/>
              <a:ext cx="4646681" cy="1017217"/>
              <a:chOff x="769916" y="4835245"/>
              <a:chExt cx="4646681" cy="1017217"/>
            </a:xfrm>
          </p:grpSpPr>
          <p:grpSp>
            <p:nvGrpSpPr>
              <p:cNvPr id="162" name="Group 161">
                <a:extLst>
                  <a:ext uri="{FF2B5EF4-FFF2-40B4-BE49-F238E27FC236}">
                    <a16:creationId xmlns:a16="http://schemas.microsoft.com/office/drawing/2014/main" id="{230020E9-8DE8-4728-8E6D-3D7A2D497FB7}"/>
                  </a:ext>
                </a:extLst>
              </p:cNvPr>
              <p:cNvGrpSpPr/>
              <p:nvPr/>
            </p:nvGrpSpPr>
            <p:grpSpPr>
              <a:xfrm>
                <a:off x="3247831" y="4938062"/>
                <a:ext cx="914400" cy="914400"/>
                <a:chOff x="2212166" y="5530079"/>
                <a:chExt cx="914400" cy="914400"/>
              </a:xfrm>
            </p:grpSpPr>
            <p:sp>
              <p:nvSpPr>
                <p:cNvPr id="176" name="TextBox 175">
                  <a:extLst>
                    <a:ext uri="{FF2B5EF4-FFF2-40B4-BE49-F238E27FC236}">
                      <a16:creationId xmlns:a16="http://schemas.microsoft.com/office/drawing/2014/main" id="{69306B91-62AA-43B4-8AE2-C01D62DC67CF}"/>
                    </a:ext>
                  </a:extLst>
                </p:cNvPr>
                <p:cNvSpPr txBox="1"/>
                <p:nvPr/>
              </p:nvSpPr>
              <p:spPr>
                <a:xfrm>
                  <a:off x="2450054" y="5824174"/>
                  <a:ext cx="4651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pic>
              <p:nvPicPr>
                <p:cNvPr id="177" name="Graphic 176" descr="Smart Phone with solid fill">
                  <a:extLst>
                    <a:ext uri="{FF2B5EF4-FFF2-40B4-BE49-F238E27FC236}">
                      <a16:creationId xmlns:a16="http://schemas.microsoft.com/office/drawing/2014/main" id="{D75137F9-85EE-4D7A-A762-CEC605CD16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163" name="Group 162">
                <a:extLst>
                  <a:ext uri="{FF2B5EF4-FFF2-40B4-BE49-F238E27FC236}">
                    <a16:creationId xmlns:a16="http://schemas.microsoft.com/office/drawing/2014/main" id="{538D85E3-90EC-4564-9444-ABE74F305DDF}"/>
                  </a:ext>
                </a:extLst>
              </p:cNvPr>
              <p:cNvGrpSpPr/>
              <p:nvPr/>
            </p:nvGrpSpPr>
            <p:grpSpPr>
              <a:xfrm>
                <a:off x="4502197" y="4936615"/>
                <a:ext cx="914400" cy="914400"/>
                <a:chOff x="5187159" y="4792658"/>
                <a:chExt cx="914400" cy="914400"/>
              </a:xfrm>
            </p:grpSpPr>
            <p:pic>
              <p:nvPicPr>
                <p:cNvPr id="174" name="Picture 173">
                  <a:extLst>
                    <a:ext uri="{FF2B5EF4-FFF2-40B4-BE49-F238E27FC236}">
                      <a16:creationId xmlns:a16="http://schemas.microsoft.com/office/drawing/2014/main" id="{F1B2DE3E-95F3-474A-834F-5E2E99DC0140}"/>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175" name="Graphic 174" descr="Smart Phone outline">
                  <a:extLst>
                    <a:ext uri="{FF2B5EF4-FFF2-40B4-BE49-F238E27FC236}">
                      <a16:creationId xmlns:a16="http://schemas.microsoft.com/office/drawing/2014/main" id="{665BFAE0-3C78-4A2F-A7CA-8B466C90DB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164" name="Group 163">
                <a:extLst>
                  <a:ext uri="{FF2B5EF4-FFF2-40B4-BE49-F238E27FC236}">
                    <a16:creationId xmlns:a16="http://schemas.microsoft.com/office/drawing/2014/main" id="{ABBDE66B-E847-4A5B-8B17-1B998349727E}"/>
                  </a:ext>
                </a:extLst>
              </p:cNvPr>
              <p:cNvGrpSpPr/>
              <p:nvPr/>
            </p:nvGrpSpPr>
            <p:grpSpPr>
              <a:xfrm>
                <a:off x="2008873" y="4843985"/>
                <a:ext cx="914400" cy="914400"/>
                <a:chOff x="1986003" y="5319061"/>
                <a:chExt cx="914400" cy="914400"/>
              </a:xfrm>
            </p:grpSpPr>
            <p:sp>
              <p:nvSpPr>
                <p:cNvPr id="172" name="TextBox 171">
                  <a:extLst>
                    <a:ext uri="{FF2B5EF4-FFF2-40B4-BE49-F238E27FC236}">
                      <a16:creationId xmlns:a16="http://schemas.microsoft.com/office/drawing/2014/main" id="{0B4557F3-EE70-4A3A-8B76-351A46C60A95}"/>
                    </a:ext>
                  </a:extLst>
                </p:cNvPr>
                <p:cNvSpPr txBox="1"/>
                <p:nvPr/>
              </p:nvSpPr>
              <p:spPr>
                <a:xfrm>
                  <a:off x="2143092" y="5591892"/>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pic>
              <p:nvPicPr>
                <p:cNvPr id="173" name="Graphic 172" descr="Laptop with solid fill">
                  <a:extLst>
                    <a:ext uri="{FF2B5EF4-FFF2-40B4-BE49-F238E27FC236}">
                      <a16:creationId xmlns:a16="http://schemas.microsoft.com/office/drawing/2014/main" id="{5AA473D4-6DF9-45E1-B90B-EBA78873D5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165" name="Group 164">
                <a:extLst>
                  <a:ext uri="{FF2B5EF4-FFF2-40B4-BE49-F238E27FC236}">
                    <a16:creationId xmlns:a16="http://schemas.microsoft.com/office/drawing/2014/main" id="{0EEBA200-0437-43E2-9702-F5A7A299220F}"/>
                  </a:ext>
                </a:extLst>
              </p:cNvPr>
              <p:cNvGrpSpPr/>
              <p:nvPr/>
            </p:nvGrpSpPr>
            <p:grpSpPr>
              <a:xfrm>
                <a:off x="769916" y="4835245"/>
                <a:ext cx="914400" cy="914400"/>
                <a:chOff x="769916" y="4835245"/>
                <a:chExt cx="914400" cy="914400"/>
              </a:xfrm>
            </p:grpSpPr>
            <p:grpSp>
              <p:nvGrpSpPr>
                <p:cNvPr id="166" name="Group 42">
                  <a:extLst>
                    <a:ext uri="{FF2B5EF4-FFF2-40B4-BE49-F238E27FC236}">
                      <a16:creationId xmlns:a16="http://schemas.microsoft.com/office/drawing/2014/main" id="{06894C36-452F-4B24-A2EB-9A2E4E1A2C5F}"/>
                    </a:ext>
                  </a:extLst>
                </p:cNvPr>
                <p:cNvGrpSpPr>
                  <a:grpSpLocks noChangeAspect="1"/>
                </p:cNvGrpSpPr>
                <p:nvPr/>
              </p:nvGrpSpPr>
              <p:grpSpPr bwMode="auto">
                <a:xfrm>
                  <a:off x="1135999" y="5160126"/>
                  <a:ext cx="179625" cy="186207"/>
                  <a:chOff x="3492" y="1769"/>
                  <a:chExt cx="854" cy="864"/>
                </a:xfrm>
                <a:solidFill>
                  <a:srgbClr val="FFFFFF"/>
                </a:solidFill>
              </p:grpSpPr>
              <p:sp>
                <p:nvSpPr>
                  <p:cNvPr id="168" name="Freeform 43">
                    <a:extLst>
                      <a:ext uri="{FF2B5EF4-FFF2-40B4-BE49-F238E27FC236}">
                        <a16:creationId xmlns:a16="http://schemas.microsoft.com/office/drawing/2014/main" id="{E4A019B2-18BB-4AF4-86A4-68F30F0959B6}"/>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9" name="Freeform 44">
                    <a:extLst>
                      <a:ext uri="{FF2B5EF4-FFF2-40B4-BE49-F238E27FC236}">
                        <a16:creationId xmlns:a16="http://schemas.microsoft.com/office/drawing/2014/main" id="{37B887B5-D0AB-4180-A8DD-4D8ED8CAFBFF}"/>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0" name="Freeform 45">
                    <a:extLst>
                      <a:ext uri="{FF2B5EF4-FFF2-40B4-BE49-F238E27FC236}">
                        <a16:creationId xmlns:a16="http://schemas.microsoft.com/office/drawing/2014/main" id="{A16B6257-1275-495B-8146-08B255EC7183}"/>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1" name="Freeform 46">
                    <a:extLst>
                      <a:ext uri="{FF2B5EF4-FFF2-40B4-BE49-F238E27FC236}">
                        <a16:creationId xmlns:a16="http://schemas.microsoft.com/office/drawing/2014/main" id="{A21D10F2-B08C-4CCA-A54B-CD6FED27816A}"/>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167" name="Graphic 166" descr="Laptop outline">
                  <a:extLst>
                    <a:ext uri="{FF2B5EF4-FFF2-40B4-BE49-F238E27FC236}">
                      <a16:creationId xmlns:a16="http://schemas.microsoft.com/office/drawing/2014/main" id="{1991110C-DB0D-4F1E-9BE8-7D973DA21C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149" name="Group 148">
              <a:extLst>
                <a:ext uri="{FF2B5EF4-FFF2-40B4-BE49-F238E27FC236}">
                  <a16:creationId xmlns:a16="http://schemas.microsoft.com/office/drawing/2014/main" id="{6CAEF5CE-5A14-408D-94F8-337AAA6F3ACE}"/>
                </a:ext>
              </a:extLst>
            </p:cNvPr>
            <p:cNvGrpSpPr/>
            <p:nvPr/>
          </p:nvGrpSpPr>
          <p:grpSpPr>
            <a:xfrm>
              <a:off x="1158602" y="4240010"/>
              <a:ext cx="3839048" cy="595235"/>
              <a:chOff x="1158602" y="4240010"/>
              <a:chExt cx="3839048" cy="595235"/>
            </a:xfrm>
          </p:grpSpPr>
          <p:grpSp>
            <p:nvGrpSpPr>
              <p:cNvPr id="150" name="Group 149">
                <a:extLst>
                  <a:ext uri="{FF2B5EF4-FFF2-40B4-BE49-F238E27FC236}">
                    <a16:creationId xmlns:a16="http://schemas.microsoft.com/office/drawing/2014/main" id="{2D5F0B76-98A0-410B-9FA8-6CE94C4E7B00}"/>
                  </a:ext>
                </a:extLst>
              </p:cNvPr>
              <p:cNvGrpSpPr/>
              <p:nvPr/>
            </p:nvGrpSpPr>
            <p:grpSpPr>
              <a:xfrm rot="10800000">
                <a:off x="1158602" y="4244154"/>
                <a:ext cx="157022" cy="558777"/>
                <a:chOff x="1629501" y="2666967"/>
                <a:chExt cx="125906" cy="558777"/>
              </a:xfrm>
            </p:grpSpPr>
            <p:cxnSp>
              <p:nvCxnSpPr>
                <p:cNvPr id="160" name="Straight Connector 159">
                  <a:extLst>
                    <a:ext uri="{FF2B5EF4-FFF2-40B4-BE49-F238E27FC236}">
                      <a16:creationId xmlns:a16="http://schemas.microsoft.com/office/drawing/2014/main" id="{AAC3F6F6-80CF-4593-BDEE-6AC31FA77089}"/>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161" name="Oval 160">
                  <a:extLst>
                    <a:ext uri="{FF2B5EF4-FFF2-40B4-BE49-F238E27FC236}">
                      <a16:creationId xmlns:a16="http://schemas.microsoft.com/office/drawing/2014/main" id="{857D7B9B-4A33-4563-A29E-C7B197A34CD2}"/>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1" name="Group 150">
                <a:extLst>
                  <a:ext uri="{FF2B5EF4-FFF2-40B4-BE49-F238E27FC236}">
                    <a16:creationId xmlns:a16="http://schemas.microsoft.com/office/drawing/2014/main" id="{02393954-77F4-4DD7-AD4A-7BEF8E89EC71}"/>
                  </a:ext>
                </a:extLst>
              </p:cNvPr>
              <p:cNvGrpSpPr/>
              <p:nvPr/>
            </p:nvGrpSpPr>
            <p:grpSpPr>
              <a:xfrm>
                <a:off x="2368309" y="4267340"/>
                <a:ext cx="157022" cy="567905"/>
                <a:chOff x="2368309" y="4267340"/>
                <a:chExt cx="157022" cy="567905"/>
              </a:xfrm>
            </p:grpSpPr>
            <p:cxnSp>
              <p:nvCxnSpPr>
                <p:cNvPr id="158" name="Straight Connector 157">
                  <a:extLst>
                    <a:ext uri="{FF2B5EF4-FFF2-40B4-BE49-F238E27FC236}">
                      <a16:creationId xmlns:a16="http://schemas.microsoft.com/office/drawing/2014/main" id="{4F0E39D9-29D1-48A4-969D-B45DD9F3B6AE}"/>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159" name="Oval 158">
                  <a:extLst>
                    <a:ext uri="{FF2B5EF4-FFF2-40B4-BE49-F238E27FC236}">
                      <a16:creationId xmlns:a16="http://schemas.microsoft.com/office/drawing/2014/main" id="{3C8A81B1-47FA-4D1C-81C7-16E5D765ADB2}"/>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2" name="Group 151">
                <a:extLst>
                  <a:ext uri="{FF2B5EF4-FFF2-40B4-BE49-F238E27FC236}">
                    <a16:creationId xmlns:a16="http://schemas.microsoft.com/office/drawing/2014/main" id="{6A700E70-3A7E-47AA-839A-324C449676F9}"/>
                  </a:ext>
                </a:extLst>
              </p:cNvPr>
              <p:cNvGrpSpPr/>
              <p:nvPr/>
            </p:nvGrpSpPr>
            <p:grpSpPr>
              <a:xfrm>
                <a:off x="3621141" y="4240010"/>
                <a:ext cx="157022" cy="576645"/>
                <a:chOff x="3587721" y="4267340"/>
                <a:chExt cx="157022" cy="576645"/>
              </a:xfrm>
            </p:grpSpPr>
            <p:cxnSp>
              <p:nvCxnSpPr>
                <p:cNvPr id="156" name="Straight Connector 155">
                  <a:extLst>
                    <a:ext uri="{FF2B5EF4-FFF2-40B4-BE49-F238E27FC236}">
                      <a16:creationId xmlns:a16="http://schemas.microsoft.com/office/drawing/2014/main" id="{2940F304-4F82-49C8-901A-681614DD85CB}"/>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157" name="Oval 156">
                  <a:extLst>
                    <a:ext uri="{FF2B5EF4-FFF2-40B4-BE49-F238E27FC236}">
                      <a16:creationId xmlns:a16="http://schemas.microsoft.com/office/drawing/2014/main" id="{155288EA-4D95-4EB3-998E-0FF1C8D3AC60}"/>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3" name="Group 152">
                <a:extLst>
                  <a:ext uri="{FF2B5EF4-FFF2-40B4-BE49-F238E27FC236}">
                    <a16:creationId xmlns:a16="http://schemas.microsoft.com/office/drawing/2014/main" id="{4B3624CC-5896-4CDF-B267-49B8B010751B}"/>
                  </a:ext>
                </a:extLst>
              </p:cNvPr>
              <p:cNvGrpSpPr/>
              <p:nvPr/>
            </p:nvGrpSpPr>
            <p:grpSpPr>
              <a:xfrm>
                <a:off x="4840628" y="4244154"/>
                <a:ext cx="157022" cy="558076"/>
                <a:chOff x="4858561" y="4282039"/>
                <a:chExt cx="157022" cy="558076"/>
              </a:xfrm>
            </p:grpSpPr>
            <p:cxnSp>
              <p:nvCxnSpPr>
                <p:cNvPr id="154" name="Straight Connector 153">
                  <a:extLst>
                    <a:ext uri="{FF2B5EF4-FFF2-40B4-BE49-F238E27FC236}">
                      <a16:creationId xmlns:a16="http://schemas.microsoft.com/office/drawing/2014/main" id="{10BE4B20-DEBB-4563-A04D-0BEE23254E4D}"/>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155" name="Oval 154">
                  <a:extLst>
                    <a:ext uri="{FF2B5EF4-FFF2-40B4-BE49-F238E27FC236}">
                      <a16:creationId xmlns:a16="http://schemas.microsoft.com/office/drawing/2014/main" id="{120326DB-C425-44EC-889B-C5C340536A49}"/>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spTree>
    <p:extLst>
      <p:ext uri="{BB962C8B-B14F-4D97-AF65-F5344CB8AC3E}">
        <p14:creationId xmlns:p14="http://schemas.microsoft.com/office/powerpoint/2010/main" val="61540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500"/>
                                        <p:tgtEl>
                                          <p:spTgt spid="147"/>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58">
                                            <p:txEl>
                                              <p:pRg st="0" end="0"/>
                                            </p:txEl>
                                          </p:spTgt>
                                        </p:tgtEl>
                                        <p:attrNameLst>
                                          <p:attrName>style.visibility</p:attrName>
                                        </p:attrNameLst>
                                      </p:cBhvr>
                                      <p:to>
                                        <p:strVal val="visible"/>
                                      </p:to>
                                    </p:set>
                                    <p:animEffect transition="in" filter="fade">
                                      <p:cBhvr>
                                        <p:cTn id="23" dur="500"/>
                                        <p:tgtEl>
                                          <p:spTgt spid="58">
                                            <p:txEl>
                                              <p:pRg st="0" end="0"/>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58">
                                            <p:txEl>
                                              <p:pRg st="2" end="2"/>
                                            </p:txEl>
                                          </p:spTgt>
                                        </p:tgtEl>
                                        <p:attrNameLst>
                                          <p:attrName>style.visibility</p:attrName>
                                        </p:attrNameLst>
                                      </p:cBhvr>
                                      <p:to>
                                        <p:strVal val="visible"/>
                                      </p:to>
                                    </p:set>
                                    <p:animEffect transition="in" filter="fade">
                                      <p:cBhvr>
                                        <p:cTn id="27" dur="500"/>
                                        <p:tgtEl>
                                          <p:spTgt spid="58">
                                            <p:txEl>
                                              <p:pRg st="2" end="2"/>
                                            </p:txEl>
                                          </p:spTgt>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58">
                                            <p:txEl>
                                              <p:pRg st="4" end="4"/>
                                            </p:txEl>
                                          </p:spTgt>
                                        </p:tgtEl>
                                        <p:attrNameLst>
                                          <p:attrName>style.visibility</p:attrName>
                                        </p:attrNameLst>
                                      </p:cBhvr>
                                      <p:to>
                                        <p:strVal val="visible"/>
                                      </p:to>
                                    </p:set>
                                    <p:animEffect transition="in" filter="fade">
                                      <p:cBhvr>
                                        <p:cTn id="31" dur="500"/>
                                        <p:tgtEl>
                                          <p:spTgt spid="58">
                                            <p:txEl>
                                              <p:pRg st="4" end="4"/>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58">
                                            <p:txEl>
                                              <p:pRg st="6" end="6"/>
                                            </p:txEl>
                                          </p:spTgt>
                                        </p:tgtEl>
                                        <p:attrNameLst>
                                          <p:attrName>style.visibility</p:attrName>
                                        </p:attrNameLst>
                                      </p:cBhvr>
                                      <p:to>
                                        <p:strVal val="visible"/>
                                      </p:to>
                                    </p:set>
                                    <p:animEffect transition="in" filter="fade">
                                      <p:cBhvr>
                                        <p:cTn id="35" dur="500"/>
                                        <p:tgtEl>
                                          <p:spTgt spid="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8" grpId="0" uiExpand="1" build="p"/>
      <p:bldP spid="5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Simplified development </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5963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32293-B774-4455-9170-3B8862A0AA1B}"/>
              </a:ext>
            </a:extLst>
          </p:cNvPr>
          <p:cNvSpPr>
            <a:spLocks noGrp="1"/>
          </p:cNvSpPr>
          <p:nvPr>
            <p:ph type="title"/>
          </p:nvPr>
        </p:nvSpPr>
        <p:spPr/>
        <p:txBody>
          <a:bodyPr/>
          <a:lstStyle/>
          <a:p>
            <a:r>
              <a:rPr lang="en-US" dirty="0"/>
              <a:t>Hot reload everywhere</a:t>
            </a:r>
          </a:p>
        </p:txBody>
      </p:sp>
      <p:sp>
        <p:nvSpPr>
          <p:cNvPr id="3" name="Content Placeholder 2">
            <a:extLst>
              <a:ext uri="{FF2B5EF4-FFF2-40B4-BE49-F238E27FC236}">
                <a16:creationId xmlns:a16="http://schemas.microsoft.com/office/drawing/2014/main" id="{909B7881-77A5-4FA3-8008-AC79CDC792FD}"/>
              </a:ext>
            </a:extLst>
          </p:cNvPr>
          <p:cNvSpPr>
            <a:spLocks noGrp="1"/>
          </p:cNvSpPr>
          <p:nvPr>
            <p:ph idx="1"/>
          </p:nvPr>
        </p:nvSpPr>
        <p:spPr>
          <a:xfrm>
            <a:off x="6242500" y="1919706"/>
            <a:ext cx="5507006" cy="4351338"/>
          </a:xfrm>
        </p:spPr>
        <p:txBody>
          <a:bodyPr>
            <a:normAutofit/>
          </a:bodyPr>
          <a:lstStyle/>
          <a:p>
            <a:pPr marL="0" indent="0">
              <a:buNone/>
            </a:pPr>
            <a:r>
              <a:rPr lang="en-US" sz="2000" dirty="0"/>
              <a:t>Speeds up your development, no more F5</a:t>
            </a:r>
          </a:p>
          <a:p>
            <a:pPr marL="0" indent="0">
              <a:buNone/>
            </a:pPr>
            <a:endParaRPr lang="en-US" sz="2000" dirty="0"/>
          </a:p>
          <a:p>
            <a:pPr marL="0" indent="0">
              <a:buNone/>
            </a:pPr>
            <a:r>
              <a:rPr lang="en-US" sz="2000" dirty="0"/>
              <a:t>Less time restarting, more time coding</a:t>
            </a:r>
          </a:p>
          <a:p>
            <a:pPr marL="0" indent="0">
              <a:buNone/>
            </a:pPr>
            <a:endParaRPr lang="en-US" sz="2000" dirty="0"/>
          </a:p>
          <a:p>
            <a:pPr marL="0" indent="0">
              <a:buNone/>
            </a:pPr>
            <a:r>
              <a:rPr lang="en-US" sz="2000" dirty="0"/>
              <a:t>Available in CLI &amp; Visual Studio 2022</a:t>
            </a:r>
          </a:p>
          <a:p>
            <a:pPr marL="0" indent="0">
              <a:buNone/>
            </a:pPr>
            <a:endParaRPr lang="en-US" sz="2000" dirty="0"/>
          </a:p>
          <a:p>
            <a:pPr marL="0" indent="0">
              <a:buNone/>
            </a:pPr>
            <a:r>
              <a:rPr lang="en-US" sz="2000" dirty="0"/>
              <a:t>All project types, all .NET versions 4.6+</a:t>
            </a:r>
          </a:p>
          <a:p>
            <a:pPr marL="0" indent="0">
              <a:buNone/>
            </a:pPr>
            <a:endParaRPr lang="en-US" sz="2000" dirty="0"/>
          </a:p>
          <a:p>
            <a:pPr marL="0" indent="0">
              <a:buNone/>
            </a:pPr>
            <a:r>
              <a:rPr lang="en-US" sz="2000" dirty="0"/>
              <a:t>Best with .NET 7</a:t>
            </a:r>
          </a:p>
        </p:txBody>
      </p:sp>
      <p:pic>
        <p:nvPicPr>
          <p:cNvPr id="6" name="Picture 5" descr="A screenshot of a computer&#10;&#10;Description automatically generated with medium confidence">
            <a:extLst>
              <a:ext uri="{FF2B5EF4-FFF2-40B4-BE49-F238E27FC236}">
                <a16:creationId xmlns:a16="http://schemas.microsoft.com/office/drawing/2014/main" id="{1C9A6843-D184-48E2-AF63-3FA126AC08E2}"/>
              </a:ext>
            </a:extLst>
          </p:cNvPr>
          <p:cNvPicPr>
            <a:picLocks noChangeAspect="1"/>
          </p:cNvPicPr>
          <p:nvPr/>
        </p:nvPicPr>
        <p:blipFill rotWithShape="1">
          <a:blip r:embed="rId3"/>
          <a:srcRect l="196" t="-865" r="29016" b="20618"/>
          <a:stretch/>
        </p:blipFill>
        <p:spPr>
          <a:xfrm>
            <a:off x="149500" y="1931946"/>
            <a:ext cx="5507005" cy="3511608"/>
          </a:xfrm>
          <a:prstGeom prst="rect">
            <a:avLst/>
          </a:prstGeom>
        </p:spPr>
      </p:pic>
      <p:cxnSp>
        <p:nvCxnSpPr>
          <p:cNvPr id="7" name="Straight Connector 6">
            <a:extLst>
              <a:ext uri="{FF2B5EF4-FFF2-40B4-BE49-F238E27FC236}">
                <a16:creationId xmlns:a16="http://schemas.microsoft.com/office/drawing/2014/main" id="{C4ECE62F-ABA2-490B-8612-6E768364DF7E}"/>
              </a:ext>
            </a:extLst>
          </p:cNvPr>
          <p:cNvCxnSpPr>
            <a:cxnSpLocks/>
          </p:cNvCxnSpPr>
          <p:nvPr/>
        </p:nvCxnSpPr>
        <p:spPr>
          <a:xfrm>
            <a:off x="6005095" y="2069263"/>
            <a:ext cx="0" cy="322627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00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dirty="0"/>
              <a:t>Simplify your code with C# 11</a:t>
            </a:r>
            <a:endParaRPr lang="en-US" sz="3600" i="1" dirty="0"/>
          </a:p>
        </p:txBody>
      </p:sp>
      <p:sp>
        <p:nvSpPr>
          <p:cNvPr id="10" name="TextBox 9">
            <a:extLst>
              <a:ext uri="{FF2B5EF4-FFF2-40B4-BE49-F238E27FC236}">
                <a16:creationId xmlns:a16="http://schemas.microsoft.com/office/drawing/2014/main" id="{1EA87EAE-BDE4-40EA-92BF-FE5023AE8F49}"/>
              </a:ext>
            </a:extLst>
          </p:cNvPr>
          <p:cNvSpPr txBox="1"/>
          <p:nvPr/>
        </p:nvSpPr>
        <p:spPr>
          <a:xfrm>
            <a:off x="838200" y="1859339"/>
            <a:ext cx="9658015" cy="461664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rPr>
              <a:t>global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rPr>
              <a:t>using</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rPr>
              <a:t> Model;  </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rPr>
              <a:t>// Global </a:t>
            </a:r>
            <a:r>
              <a:rPr kumimoji="0" lang="en-US" sz="1400" b="0" i="0" u="none" strike="noStrike" kern="1200" cap="none" spc="0" normalizeH="0" baseline="0" noProof="0" dirty="0" err="1">
                <a:ln>
                  <a:noFill/>
                </a:ln>
                <a:solidFill>
                  <a:srgbClr val="008000"/>
                </a:solidFill>
                <a:effectLst/>
                <a:uLnTx/>
                <a:uFillTx/>
                <a:latin typeface="Consolas" panose="020B0609020204030204" pitchFamily="49" charset="0"/>
                <a:ea typeface="Calibri" panose="020F0502020204030204" pitchFamily="34" charset="0"/>
              </a:rPr>
              <a:t>usings</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rPr>
              <a:t> apply to entire project</a:t>
            </a:r>
            <a:endPar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rPr>
              <a:t>// using System;     // Implicit </a:t>
            </a:r>
            <a:r>
              <a:rPr kumimoji="0" lang="en-US" sz="1400" b="0" i="0" u="none" strike="noStrike" kern="1200" cap="none" spc="0" normalizeH="0" baseline="0" noProof="0" dirty="0" err="1">
                <a:ln>
                  <a:noFill/>
                </a:ln>
                <a:solidFill>
                  <a:srgbClr val="008000"/>
                </a:solidFill>
                <a:effectLst/>
                <a:uLnTx/>
                <a:uFillTx/>
                <a:latin typeface="Consolas" panose="020B0609020204030204" pitchFamily="49" charset="0"/>
                <a:ea typeface="Calibri" panose="020F0502020204030204" pitchFamily="34" charset="0"/>
              </a:rPr>
              <a:t>usings</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rPr>
              <a:t> for each project type</a:t>
            </a:r>
            <a:endPar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srgbClr val="D4D4D4"/>
                </a:solidFill>
                <a:effectLst/>
                <a:uLnTx/>
                <a:uFillTx/>
                <a:latin typeface="Consolas" panose="020B0609020204030204" pitchFamily="49" charset="0"/>
              </a:rPr>
            </a:b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rPr>
              <a:t>namespace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rPr>
              <a:t> Model;     </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rPr>
              <a:t>// File-scope namespace, no indentation needed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D4D4D4"/>
              </a:solidFill>
              <a:effectLst/>
              <a:uLnTx/>
              <a:uFillTx/>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rPr>
              <a:t>// Records can be structs as well as classes</a:t>
            </a:r>
            <a:endPar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rPr>
              <a:t>p</a:t>
            </a:r>
            <a:r>
              <a:rPr kumimoji="0" lang="en-US" sz="1400" b="0" i="0" u="none" strike="noStrike" kern="1200" cap="none" spc="0" normalizeH="0" baseline="0" noProof="0" dirty="0" err="1">
                <a:ln>
                  <a:noFill/>
                </a:ln>
                <a:solidFill>
                  <a:srgbClr val="569CD6"/>
                </a:solidFill>
                <a:effectLst/>
                <a:uLnTx/>
                <a:uFillTx/>
                <a:latin typeface="Consolas" panose="020B0609020204030204" pitchFamily="49" charset="0"/>
              </a:rPr>
              <a:t>ublic</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rPr>
              <a:t> record struct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rPr>
              <a:t> Order(Customer </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rPr>
              <a:t>Customer</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rPr>
              <a:t>string </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rPr>
              <a:t>Kind,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rPr>
              <a:t>int </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rPr>
              <a:t>I</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rPr>
              <a:t>tems</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rPr>
              <a:t>p</a:t>
            </a:r>
            <a:r>
              <a:rPr kumimoji="0" lang="en-US" sz="1400" b="0" i="0" u="none" strike="noStrike" kern="1200" cap="none" spc="0" normalizeH="0" baseline="0" noProof="0" dirty="0" err="1">
                <a:ln>
                  <a:noFill/>
                </a:ln>
                <a:solidFill>
                  <a:srgbClr val="569CD6"/>
                </a:solidFill>
                <a:effectLst/>
                <a:uLnTx/>
                <a:uFillTx/>
                <a:latin typeface="Consolas" panose="020B0609020204030204" pitchFamily="49" charset="0"/>
              </a:rPr>
              <a:t>ublic</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rPr>
              <a:t> record class</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rPr>
              <a:t> Customer(</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rPr>
              <a:t>string </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rPr>
              <a:t>Name,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rPr>
              <a:t>string </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rPr>
              <a:t>Address);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D4D4D4"/>
              </a:solidFill>
              <a:effectLst/>
              <a:uLnTx/>
              <a:uFillTx/>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rPr>
              <a:t>// Lambdas have types</a:t>
            </a:r>
            <a:endPar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rPr>
              <a:t>var parse =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rPr>
              <a:t>string </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rPr>
              <a:t>s) =&gt; </a:t>
            </a:r>
            <a:r>
              <a:rPr kumimoji="0" lang="en-US" sz="1400" b="0" i="0" u="none" strike="noStrike" kern="1200" cap="none" spc="0" normalizeH="0" baseline="0" noProof="0" dirty="0" err="1">
                <a:ln>
                  <a:noFill/>
                </a:ln>
                <a:solidFill>
                  <a:srgbClr val="569CD6"/>
                </a:solidFill>
                <a:effectLst/>
                <a:uLnTx/>
                <a:uFillTx/>
                <a:latin typeface="Consolas" panose="020B0609020204030204" pitchFamily="49" charset="0"/>
              </a:rPr>
              <a:t>int</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rPr>
              <a:t>.Parse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rPr>
              <a:t>(s); </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rPr>
              <a:t>// </a:t>
            </a:r>
            <a:r>
              <a:rPr kumimoji="0" lang="en-US" sz="1400" b="0" i="0" u="none" strike="noStrike" kern="1200" cap="none" spc="0" normalizeH="0" baseline="0" noProof="0" dirty="0" err="1">
                <a:ln>
                  <a:noFill/>
                </a:ln>
                <a:solidFill>
                  <a:srgbClr val="008000"/>
                </a:solidFill>
                <a:effectLst/>
                <a:uLnTx/>
                <a:uFillTx/>
                <a:latin typeface="Consolas" panose="020B0609020204030204" pitchFamily="49" charset="0"/>
                <a:ea typeface="Calibri" panose="020F0502020204030204" pitchFamily="34" charset="0"/>
              </a:rPr>
              <a:t>Func</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rPr>
              <a:t>&lt;string, int&gt;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rgbClr val="008000"/>
              </a:solidFill>
              <a:latin typeface="Consolas" panose="020B0609020204030204" pitchFamily="49"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8000"/>
                </a:solidFill>
                <a:latin typeface="Consolas" panose="020B0609020204030204" pitchFamily="49" charset="0"/>
                <a:ea typeface="Calibri" panose="020F0502020204030204" pitchFamily="34" charset="0"/>
              </a:rPr>
              <a:t>// Raw string literals</a:t>
            </a:r>
          </a:p>
          <a:p>
            <a:pPr lvl="0">
              <a:defRPr/>
            </a:pPr>
            <a:r>
              <a:rPr lang="en-US" sz="1400" dirty="0">
                <a:solidFill>
                  <a:srgbClr val="569CD6"/>
                </a:solidFill>
                <a:latin typeface="Consolas" panose="020B0609020204030204" pitchFamily="49" charset="0"/>
              </a:rPr>
              <a:t>string</a:t>
            </a:r>
            <a:r>
              <a:rPr lang="en-US" sz="1400" dirty="0">
                <a:solidFill>
                  <a:srgbClr val="D4D4D4"/>
                </a:solidFill>
                <a:latin typeface="Consolas" panose="020B0609020204030204" pitchFamily="49" charset="0"/>
              </a:rPr>
              <a:t> </a:t>
            </a:r>
            <a:r>
              <a:rPr lang="en-US" sz="1400" dirty="0" err="1">
                <a:solidFill>
                  <a:srgbClr val="D4D4D4"/>
                </a:solidFill>
                <a:latin typeface="Consolas" panose="020B0609020204030204" pitchFamily="49" charset="0"/>
              </a:rPr>
              <a:t>longMessage</a:t>
            </a:r>
            <a:r>
              <a:rPr lang="en-US" sz="1400" dirty="0">
                <a:solidFill>
                  <a:srgbClr val="D4D4D4"/>
                </a:solidFill>
                <a:latin typeface="Consolas" panose="020B0609020204030204" pitchFamily="49" charset="0"/>
              </a:rPr>
              <a:t> = </a:t>
            </a:r>
            <a:r>
              <a:rPr lang="en-US" sz="1400" dirty="0">
                <a:solidFill>
                  <a:srgbClr val="FF7171"/>
                </a:solidFill>
                <a:latin typeface="Consolas" panose="020B0609020204030204" pitchFamily="49" charset="0"/>
              </a:rPr>
              <a:t>"""</a:t>
            </a:r>
          </a:p>
          <a:p>
            <a:pPr lvl="0">
              <a:defRPr/>
            </a:pPr>
            <a:r>
              <a:rPr lang="en-US" sz="1400" dirty="0">
                <a:solidFill>
                  <a:srgbClr val="FF7171"/>
                </a:solidFill>
                <a:latin typeface="Consolas" panose="020B0609020204030204" pitchFamily="49" charset="0"/>
              </a:rPr>
              <a:t>    This is a long message.</a:t>
            </a:r>
          </a:p>
          <a:p>
            <a:pPr lvl="0">
              <a:defRPr/>
            </a:pPr>
            <a:r>
              <a:rPr lang="en-US" sz="1400" dirty="0">
                <a:solidFill>
                  <a:srgbClr val="FF7171"/>
                </a:solidFill>
                <a:latin typeface="Consolas" panose="020B0609020204030204" pitchFamily="49" charset="0"/>
              </a:rPr>
              <a:t>    It has several lines.</a:t>
            </a:r>
          </a:p>
          <a:p>
            <a:pPr lvl="0">
              <a:defRPr/>
            </a:pPr>
            <a:r>
              <a:rPr lang="en-US" sz="1400" dirty="0">
                <a:solidFill>
                  <a:srgbClr val="FF7171"/>
                </a:solidFill>
                <a:latin typeface="Consolas" panose="020B0609020204030204" pitchFamily="49" charset="0"/>
              </a:rPr>
              <a:t>        Some are indented</a:t>
            </a:r>
          </a:p>
          <a:p>
            <a:pPr lvl="0">
              <a:defRPr/>
            </a:pPr>
            <a:r>
              <a:rPr lang="en-US" sz="1400" dirty="0">
                <a:solidFill>
                  <a:srgbClr val="FF7171"/>
                </a:solidFill>
                <a:latin typeface="Consolas" panose="020B0609020204030204" pitchFamily="49" charset="0"/>
              </a:rPr>
              <a:t>                more than others.</a:t>
            </a:r>
          </a:p>
          <a:p>
            <a:pPr lvl="0">
              <a:defRPr/>
            </a:pPr>
            <a:r>
              <a:rPr lang="en-US" sz="1400" dirty="0">
                <a:solidFill>
                  <a:srgbClr val="FF7171"/>
                </a:solidFill>
                <a:latin typeface="Consolas" panose="020B0609020204030204" pitchFamily="49" charset="0"/>
              </a:rPr>
              <a:t>    Some should start at the first column.</a:t>
            </a:r>
          </a:p>
          <a:p>
            <a:pPr lvl="0">
              <a:defRPr/>
            </a:pPr>
            <a:r>
              <a:rPr lang="en-US" sz="1400" dirty="0">
                <a:solidFill>
                  <a:srgbClr val="FF7171"/>
                </a:solidFill>
                <a:latin typeface="Consolas" panose="020B0609020204030204" pitchFamily="49" charset="0"/>
              </a:rPr>
              <a:t>    Some have "</a:t>
            </a:r>
            <a:r>
              <a:rPr lang="en-US" sz="1400" dirty="0">
                <a:latin typeface="Consolas" panose="020B0609020204030204" pitchFamily="49" charset="0"/>
              </a:rPr>
              <a:t>quoted text</a:t>
            </a:r>
            <a:r>
              <a:rPr lang="en-US" sz="1400" dirty="0">
                <a:solidFill>
                  <a:srgbClr val="FF7171"/>
                </a:solidFill>
                <a:latin typeface="Consolas" panose="020B0609020204030204" pitchFamily="49" charset="0"/>
              </a:rPr>
              <a:t>" in them.</a:t>
            </a:r>
          </a:p>
          <a:p>
            <a:pPr lvl="0">
              <a:defRPr/>
            </a:pPr>
            <a:r>
              <a:rPr lang="en-US" sz="1400" dirty="0">
                <a:solidFill>
                  <a:srgbClr val="FF7171"/>
                </a:solidFill>
                <a:latin typeface="Consolas" panose="020B0609020204030204" pitchFamily="49" charset="0"/>
              </a:rPr>
              <a:t>    """</a:t>
            </a:r>
            <a:r>
              <a:rPr lang="en-US" sz="1400" dirty="0">
                <a:solidFill>
                  <a:srgbClr val="D4D4D4"/>
                </a:solidFill>
                <a:latin typeface="Consolas" panose="020B0609020204030204" pitchFamily="49" charset="0"/>
              </a:rPr>
              <a:t>;</a:t>
            </a:r>
            <a:endParaRPr kumimoji="0" lang="en-US" sz="1400" b="0" i="0" u="none" strike="noStrike" kern="1200" cap="none" spc="0" normalizeH="0" baseline="0" noProof="0" dirty="0">
              <a:ln>
                <a:noFill/>
              </a:ln>
              <a:solidFill>
                <a:srgbClr val="D4D4D4"/>
              </a:solidFill>
              <a:effectLst/>
              <a:uLnTx/>
              <a:uFillTx/>
              <a:latin typeface="Consolas" panose="020B0609020204030204" pitchFamily="49" charset="0"/>
            </a:endParaRPr>
          </a:p>
        </p:txBody>
      </p:sp>
    </p:spTree>
    <p:extLst>
      <p:ext uri="{BB962C8B-B14F-4D97-AF65-F5344CB8AC3E}">
        <p14:creationId xmlns:p14="http://schemas.microsoft.com/office/powerpoint/2010/main" val="43323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2087973"/>
            <a:ext cx="6131884"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Lightweight, single-file, cloud native APIs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Low ceremony, top-level C#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Easy to get started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Path to MVC</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dirty="0"/>
              <a:t>Minimal APIs for cloud native apps </a:t>
            </a:r>
            <a:endParaRPr lang="en-US" sz="3600" i="1" dirty="0"/>
          </a:p>
        </p:txBody>
      </p:sp>
      <p:sp>
        <p:nvSpPr>
          <p:cNvPr id="7" name="TextBox 6">
            <a:extLst>
              <a:ext uri="{FF2B5EF4-FFF2-40B4-BE49-F238E27FC236}">
                <a16:creationId xmlns:a16="http://schemas.microsoft.com/office/drawing/2014/main" id="{3BE1A853-6FF8-48DA-BFF3-18D590EC91EE}"/>
              </a:ext>
            </a:extLst>
          </p:cNvPr>
          <p:cNvSpPr txBox="1"/>
          <p:nvPr/>
        </p:nvSpPr>
        <p:spPr>
          <a:xfrm>
            <a:off x="540531" y="2472693"/>
            <a:ext cx="5073770"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var</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app = </a:t>
            </a: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WebApplication.Create</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args</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app.MapGet</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=&gt; </a:t>
            </a:r>
            <a:r>
              <a:rPr kumimoji="0" lang="en-US" sz="18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"Hello World!"</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app</a:t>
            </a: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Run();</a:t>
            </a:r>
          </a:p>
        </p:txBody>
      </p:sp>
      <p:cxnSp>
        <p:nvCxnSpPr>
          <p:cNvPr id="19" name="Straight Connector 18">
            <a:extLst>
              <a:ext uri="{FF2B5EF4-FFF2-40B4-BE49-F238E27FC236}">
                <a16:creationId xmlns:a16="http://schemas.microsoft.com/office/drawing/2014/main" id="{7B5153BE-7A35-462D-A8D6-23658DBC940F}"/>
              </a:ext>
            </a:extLst>
          </p:cNvPr>
          <p:cNvCxnSpPr/>
          <p:nvPr/>
        </p:nvCxnSpPr>
        <p:spPr>
          <a:xfrm>
            <a:off x="5837208" y="1815860"/>
            <a:ext cx="0" cy="3226279"/>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6827914-4DB6-493B-A887-55B1C2BDE364}"/>
              </a:ext>
            </a:extLst>
          </p:cNvPr>
          <p:cNvSpPr txBox="1"/>
          <p:nvPr/>
        </p:nvSpPr>
        <p:spPr>
          <a:xfrm>
            <a:off x="2085150" y="6071712"/>
            <a:ext cx="7896225"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Minimal code for minimal apps</a:t>
            </a:r>
          </a:p>
        </p:txBody>
      </p:sp>
    </p:spTree>
    <p:extLst>
      <p:ext uri="{BB962C8B-B14F-4D97-AF65-F5344CB8AC3E}">
        <p14:creationId xmlns:p14="http://schemas.microsoft.com/office/powerpoint/2010/main" val="7152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1000"/>
                                        <p:tgtEl>
                                          <p:spTgt spid="19"/>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500"/>
                                        <p:tgtEl>
                                          <p:spTgt spid="11">
                                            <p:txEl>
                                              <p:pRg st="0" end="0"/>
                                            </p:txEl>
                                          </p:spTgt>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1">
                                            <p:txEl>
                                              <p:pRg st="2" end="2"/>
                                            </p:txEl>
                                          </p:spTgt>
                                        </p:tgtEl>
                                        <p:attrNameLst>
                                          <p:attrName>style.visibility</p:attrName>
                                        </p:attrNameLst>
                                      </p:cBhvr>
                                      <p:to>
                                        <p:strVal val="visible"/>
                                      </p:to>
                                    </p:set>
                                    <p:animEffect transition="in" filter="fade">
                                      <p:cBhvr>
                                        <p:cTn id="18" dur="500"/>
                                        <p:tgtEl>
                                          <p:spTgt spid="11">
                                            <p:txEl>
                                              <p:pRg st="2" end="2"/>
                                            </p:txEl>
                                          </p:spTgt>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11">
                                            <p:txEl>
                                              <p:pRg st="6" end="6"/>
                                            </p:txEl>
                                          </p:spTgt>
                                        </p:tgtEl>
                                        <p:attrNameLst>
                                          <p:attrName>style.visibility</p:attrName>
                                        </p:attrNameLst>
                                      </p:cBhvr>
                                      <p:to>
                                        <p:strVal val="visible"/>
                                      </p:to>
                                    </p:set>
                                    <p:animEffect transition="in" filter="fade">
                                      <p:cBhvr>
                                        <p:cTn id="26" dur="500"/>
                                        <p:tgtEl>
                                          <p:spTgt spid="11">
                                            <p:txEl>
                                              <p:pRg st="6" end="6"/>
                                            </p:txEl>
                                          </p:spTgt>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7" grpId="0"/>
      <p:bldP spid="5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sz="4400" dirty="0">
                <a:cs typeface="Segoe UI"/>
              </a:rPr>
              <a:t>What is </a:t>
            </a:r>
            <a:r>
              <a:rPr lang="en-US" sz="4400" b="1" i="1" dirty="0">
                <a:cs typeface="Segoe UI"/>
              </a:rPr>
              <a:t>not</a:t>
            </a:r>
            <a:r>
              <a:rPr lang="en-US" sz="4400" dirty="0">
                <a:cs typeface="Segoe UI"/>
              </a:rPr>
              <a:t> in .NET 7?</a:t>
            </a:r>
            <a:endParaRPr lang="en-US" sz="3600" i="1" dirty="0"/>
          </a:p>
        </p:txBody>
      </p:sp>
      <p:sp>
        <p:nvSpPr>
          <p:cNvPr id="10" name="TextBox 9">
            <a:extLst>
              <a:ext uri="{FF2B5EF4-FFF2-40B4-BE49-F238E27FC236}">
                <a16:creationId xmlns:a16="http://schemas.microsoft.com/office/drawing/2014/main" id="{1EA87EAE-BDE4-40EA-92BF-FE5023AE8F49}"/>
              </a:ext>
            </a:extLst>
          </p:cNvPr>
          <p:cNvSpPr txBox="1"/>
          <p:nvPr/>
        </p:nvSpPr>
        <p:spPr>
          <a:xfrm>
            <a:off x="838200" y="1859339"/>
            <a:ext cx="9658015" cy="3816429"/>
          </a:xfrm>
          <a:prstGeom prst="rect">
            <a:avLst/>
          </a:prstGeom>
          <a:noFill/>
        </p:spPr>
        <p:txBody>
          <a:bodyPr wrap="square">
            <a:spAutoFit/>
          </a:bodyPr>
          <a:lstStyle/>
          <a:p>
            <a:pPr marL="335915" indent="-335915"/>
            <a:r>
              <a:rPr lang="en-US" sz="3200" dirty="0">
                <a:cs typeface="Segoe UI"/>
              </a:rPr>
              <a:t>Web forms, WCF server and Windows workflow remain on .NET Framework 4.8 </a:t>
            </a:r>
            <a:r>
              <a:rPr lang="en-US" sz="3200" b="1" u="sng" dirty="0">
                <a:cs typeface="Segoe UI"/>
              </a:rPr>
              <a:t>only</a:t>
            </a:r>
            <a:r>
              <a:rPr lang="en-US" sz="3200" dirty="0">
                <a:cs typeface="Segoe UI"/>
              </a:rPr>
              <a:t>. There are no plans to port these.</a:t>
            </a:r>
          </a:p>
          <a:p>
            <a:pPr marL="236546" lvl="1" indent="0">
              <a:buNone/>
            </a:pPr>
            <a:endParaRPr lang="en-US" dirty="0">
              <a:cs typeface="Segoe UI"/>
            </a:endParaRPr>
          </a:p>
          <a:p>
            <a:pPr marL="236546" lvl="1" indent="0">
              <a:buNone/>
            </a:pPr>
            <a:endParaRPr lang="en-US" dirty="0">
              <a:cs typeface="Segoe UI"/>
            </a:endParaRPr>
          </a:p>
          <a:p>
            <a:pPr marL="335915" indent="-335915"/>
            <a:r>
              <a:rPr lang="en-US" sz="3200" dirty="0">
                <a:cs typeface="Segoe UI"/>
              </a:rPr>
              <a:t>Recommendations</a:t>
            </a:r>
          </a:p>
          <a:p>
            <a:pPr marL="572461" lvl="1" indent="-335915"/>
            <a:r>
              <a:rPr lang="en-US" dirty="0">
                <a:cs typeface="Segoe UI"/>
              </a:rPr>
              <a:t>ASP.NET </a:t>
            </a:r>
            <a:r>
              <a:rPr lang="en-US" dirty="0" err="1">
                <a:cs typeface="Segoe UI"/>
              </a:rPr>
              <a:t>Blazor</a:t>
            </a:r>
            <a:r>
              <a:rPr lang="en-US" dirty="0">
                <a:cs typeface="Segoe UI"/>
              </a:rPr>
              <a:t> for ASP.NET Web forms (Microsoft will provide a migration guide)</a:t>
            </a:r>
          </a:p>
          <a:p>
            <a:pPr marL="572461" lvl="1" indent="-335915"/>
            <a:r>
              <a:rPr lang="en-US" dirty="0" err="1">
                <a:cs typeface="Segoe UI"/>
              </a:rPr>
              <a:t>gRPC</a:t>
            </a:r>
            <a:r>
              <a:rPr lang="en-US" dirty="0">
                <a:cs typeface="Segoe UI"/>
              </a:rPr>
              <a:t> for WCF server and remoting (Microsoft will provide a migration guide)</a:t>
            </a:r>
          </a:p>
          <a:p>
            <a:pPr marL="572461" lvl="1" indent="-335915"/>
            <a:r>
              <a:rPr lang="en-US" dirty="0">
                <a:cs typeface="Segoe UI"/>
              </a:rPr>
              <a:t>Open source core workflow for Windows workflow (WF): </a:t>
            </a:r>
            <a:r>
              <a:rPr lang="en-US" dirty="0">
                <a:hlinkClick r:id="rId3">
                  <a:extLst>
                    <a:ext uri="{A12FA001-AC4F-418D-AE19-62706E023703}">
                      <ahyp:hlinkClr xmlns:ahyp="http://schemas.microsoft.com/office/drawing/2018/hyperlinkcolor" val="tx"/>
                    </a:ext>
                  </a:extLst>
                </a:hlinkClick>
              </a:rPr>
              <a:t>https://github.com/UiPath/corewf</a:t>
            </a:r>
            <a:r>
              <a:rPr lang="en-US" dirty="0"/>
              <a:t> </a:t>
            </a:r>
          </a:p>
          <a:p>
            <a:endParaRPr lang="en-US" sz="2400" dirty="0"/>
          </a:p>
        </p:txBody>
      </p:sp>
    </p:spTree>
    <p:extLst>
      <p:ext uri="{BB962C8B-B14F-4D97-AF65-F5344CB8AC3E}">
        <p14:creationId xmlns:p14="http://schemas.microsoft.com/office/powerpoint/2010/main" val="295474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73141-AABB-48D7-AC77-E2A4E503145A}"/>
              </a:ext>
            </a:extLst>
          </p:cNvPr>
          <p:cNvSpPr>
            <a:spLocks noGrp="1"/>
          </p:cNvSpPr>
          <p:nvPr>
            <p:ph type="title"/>
          </p:nvPr>
        </p:nvSpPr>
        <p:spPr/>
        <p:txBody>
          <a:bodyPr/>
          <a:lstStyle/>
          <a:p>
            <a:r>
              <a:rPr lang="en-US"/>
              <a:t>.NET Schedule</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Oval 4">
            <a:extLst>
              <a:ext uri="{FF2B5EF4-FFF2-40B4-BE49-F238E27FC236}">
                <a16:creationId xmlns:a16="http://schemas.microsoft.com/office/drawing/2014/main" id="{F68AE705-F914-40B3-AE5C-185D60311792}"/>
              </a:ext>
            </a:extLst>
          </p:cNvPr>
          <p:cNvSpPr/>
          <p:nvPr/>
        </p:nvSpPr>
        <p:spPr>
          <a:xfrm>
            <a:off x="897308"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6" name="Oval 5">
            <a:extLst>
              <a:ext uri="{FF2B5EF4-FFF2-40B4-BE49-F238E27FC236}">
                <a16:creationId xmlns:a16="http://schemas.microsoft.com/office/drawing/2014/main" id="{C193663B-974C-48A6-BC5E-BFD0B8F0F387}"/>
              </a:ext>
            </a:extLst>
          </p:cNvPr>
          <p:cNvSpPr/>
          <p:nvPr/>
        </p:nvSpPr>
        <p:spPr>
          <a:xfrm>
            <a:off x="2584855" y="1670635"/>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id="{F2895504-1D26-46FE-BC67-4AA8B10E96F7}"/>
              </a:ext>
            </a:extLst>
          </p:cNvPr>
          <p:cNvSpPr/>
          <p:nvPr/>
        </p:nvSpPr>
        <p:spPr>
          <a:xfrm>
            <a:off x="4270544" y="165980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4DFDEB7E-D543-49AF-A286-FBBFA962C324}"/>
              </a:ext>
            </a:extLst>
          </p:cNvPr>
          <p:cNvSpPr/>
          <p:nvPr/>
        </p:nvSpPr>
        <p:spPr>
          <a:xfrm>
            <a:off x="7634830"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5949140"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9317657" y="1667740"/>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1" name="TextBox 10">
            <a:extLst>
              <a:ext uri="{FF2B5EF4-FFF2-40B4-BE49-F238E27FC236}">
                <a16:creationId xmlns:a16="http://schemas.microsoft.com/office/drawing/2014/main" id="{4AB915F4-A1FE-47EA-8146-22FF3EC3A85F}"/>
              </a:ext>
            </a:extLst>
          </p:cNvPr>
          <p:cNvSpPr txBox="1"/>
          <p:nvPr/>
        </p:nvSpPr>
        <p:spPr>
          <a:xfrm>
            <a:off x="373242" y="278261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RC</a:t>
            </a:r>
          </a:p>
        </p:txBody>
      </p:sp>
      <p:cxnSp>
        <p:nvCxnSpPr>
          <p:cNvPr id="12" name="Straight Connector 11">
            <a:extLst>
              <a:ext uri="{FF2B5EF4-FFF2-40B4-BE49-F238E27FC236}">
                <a16:creationId xmlns:a16="http://schemas.microsoft.com/office/drawing/2014/main" id="{3273BCCE-50F4-4F0C-95B9-FA7EF878CCEF}"/>
              </a:ext>
            </a:extLst>
          </p:cNvPr>
          <p:cNvCxnSpPr>
            <a:cxnSpLocks/>
            <a:stCxn id="5" idx="4"/>
            <a:endCxn id="11" idx="0"/>
          </p:cNvCxnSpPr>
          <p:nvPr/>
        </p:nvCxnSpPr>
        <p:spPr>
          <a:xfrm>
            <a:off x="1108857" y="2121346"/>
            <a:ext cx="3791" cy="6612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41913FE-2E57-4F76-8393-4212E338E89C}"/>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cxnSp>
        <p:nvCxnSpPr>
          <p:cNvPr id="14" name="Straight Connector 13">
            <a:extLst>
              <a:ext uri="{FF2B5EF4-FFF2-40B4-BE49-F238E27FC236}">
                <a16:creationId xmlns:a16="http://schemas.microsoft.com/office/drawing/2014/main" id="{3AD910AD-BAF8-4702-A600-19B8C0BDE2D6}"/>
              </a:ext>
            </a:extLst>
          </p:cNvPr>
          <p:cNvCxnSpPr>
            <a:cxnSpLocks/>
            <a:stCxn id="6" idx="4"/>
            <a:endCxn id="13"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0B96E8-AFE9-464F-AFC2-8DEAE2E88F8D}"/>
              </a:ext>
            </a:extLst>
          </p:cNvPr>
          <p:cNvSpPr txBox="1"/>
          <p:nvPr/>
        </p:nvSpPr>
        <p:spPr>
          <a:xfrm>
            <a:off x="3740753" y="2769225"/>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LTS</a:t>
            </a:r>
          </a:p>
        </p:txBody>
      </p:sp>
      <p:cxnSp>
        <p:nvCxnSpPr>
          <p:cNvPr id="16" name="Straight Connector 15">
            <a:extLst>
              <a:ext uri="{FF2B5EF4-FFF2-40B4-BE49-F238E27FC236}">
                <a16:creationId xmlns:a16="http://schemas.microsoft.com/office/drawing/2014/main" id="{8DA02A97-9746-4479-9E0C-14ACB856DB56}"/>
              </a:ext>
            </a:extLst>
          </p:cNvPr>
          <p:cNvCxnSpPr>
            <a:cxnSpLocks/>
            <a:stCxn id="7" idx="4"/>
            <a:endCxn id="15"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4C711B2-7F79-4E3E-925B-3A3D3514C277}"/>
              </a:ext>
            </a:extLst>
          </p:cNvPr>
          <p:cNvSpPr/>
          <p:nvPr/>
        </p:nvSpPr>
        <p:spPr>
          <a:xfrm>
            <a:off x="10999116"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710181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1047642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11210665" y="2121346"/>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 Placeholder 1">
            <a:extLst>
              <a:ext uri="{FF2B5EF4-FFF2-40B4-BE49-F238E27FC236}">
                <a16:creationId xmlns:a16="http://schemas.microsoft.com/office/drawing/2014/main" id="{5CF02D21-A2F5-4F25-A5F5-17B20B74187D}"/>
              </a:ext>
            </a:extLst>
          </p:cNvPr>
          <p:cNvSpPr txBox="1">
            <a:spLocks/>
          </p:cNvSpPr>
          <p:nvPr/>
        </p:nvSpPr>
        <p:spPr>
          <a:xfrm>
            <a:off x="586581" y="4164011"/>
            <a:ext cx="11018838" cy="16989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.NET </a:t>
            </a:r>
            <a:r>
              <a:rPr lang="en-US" sz="2400" dirty="0">
                <a:solidFill>
                  <a:schemeClr val="tx1"/>
                </a:solidFill>
                <a:latin typeface="Segoe UI"/>
              </a:rPr>
              <a:t>6</a:t>
            </a:r>
            <a:r>
              <a:rPr kumimoji="0" lang="en-US" sz="24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.0 release LTS (long-term-support</a:t>
            </a:r>
            <a:r>
              <a:rPr lang="en-US" sz="2400" noProof="0" dirty="0">
                <a:solidFill>
                  <a:schemeClr val="tx1"/>
                </a:solidFill>
                <a:latin typeface="Segoe UI"/>
              </a:rPr>
              <a:t>) release</a:t>
            </a:r>
            <a:r>
              <a:rPr kumimoji="0" lang="en-US" sz="24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 in November 2021</a:t>
            </a:r>
          </a:p>
          <a:p>
            <a:pPr>
              <a:buFont typeface="Arial" panose="020B0604020202020204" pitchFamily="34" charset="0"/>
              <a:buChar char="•"/>
              <a:defRPr/>
            </a:pPr>
            <a:r>
              <a:rPr lang="en-US" sz="2400" dirty="0">
                <a:solidFill>
                  <a:schemeClr val="tx1"/>
                </a:solidFill>
                <a:latin typeface="Segoe UI"/>
              </a:rPr>
              <a:t>.NET 7.0 release STS (standard-term-support) release in November 2022</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Major releases every year, LTS for even numbered releases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Predictable schedule, minor releases if needed</a:t>
            </a:r>
          </a:p>
        </p:txBody>
      </p:sp>
    </p:spTree>
    <p:extLst>
      <p:ext uri="{BB962C8B-B14F-4D97-AF65-F5344CB8AC3E}">
        <p14:creationId xmlns:p14="http://schemas.microsoft.com/office/powerpoint/2010/main" val="2412432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anim calcmode="lin" valueType="num">
                                      <p:cBhvr>
                                        <p:cTn id="11" dur="500" fill="hold"/>
                                        <p:tgtEl>
                                          <p:spTgt spid="11"/>
                                        </p:tgtEl>
                                        <p:attrNameLst>
                                          <p:attrName>ppt_x</p:attrName>
                                        </p:attrNameLst>
                                      </p:cBhvr>
                                      <p:tavLst>
                                        <p:tav tm="0">
                                          <p:val>
                                            <p:strVal val="#ppt_x"/>
                                          </p:val>
                                        </p:tav>
                                        <p:tav tm="100000">
                                          <p:val>
                                            <p:strVal val="#ppt_x"/>
                                          </p:val>
                                        </p:tav>
                                      </p:tavLst>
                                    </p:anim>
                                    <p:anim calcmode="lin" valueType="num">
                                      <p:cBhvr>
                                        <p:cTn id="12" dur="500" fill="hold"/>
                                        <p:tgtEl>
                                          <p:spTgt spid="11"/>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anim calcmode="lin" valueType="num">
                                      <p:cBhvr>
                                        <p:cTn id="33" dur="500" fill="hold"/>
                                        <p:tgtEl>
                                          <p:spTgt spid="15"/>
                                        </p:tgtEl>
                                        <p:attrNameLst>
                                          <p:attrName>ppt_x</p:attrName>
                                        </p:attrNameLst>
                                      </p:cBhvr>
                                      <p:tavLst>
                                        <p:tav tm="0">
                                          <p:val>
                                            <p:strVal val="#ppt_x"/>
                                          </p:val>
                                        </p:tav>
                                        <p:tav tm="100000">
                                          <p:val>
                                            <p:strVal val="#ppt_x"/>
                                          </p:val>
                                        </p:tav>
                                      </p:tavLst>
                                    </p:anim>
                                    <p:anim calcmode="lin" valueType="num">
                                      <p:cBhvr>
                                        <p:cTn id="34" dur="500" fill="hold"/>
                                        <p:tgtEl>
                                          <p:spTgt spid="15"/>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childTnLst>
                                </p:cTn>
                              </p:par>
                              <p:par>
                                <p:cTn id="42" presetID="42"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anim calcmode="lin" valueType="num">
                                      <p:cBhvr>
                                        <p:cTn id="45" dur="500" fill="hold"/>
                                        <p:tgtEl>
                                          <p:spTgt spid="30"/>
                                        </p:tgtEl>
                                        <p:attrNameLst>
                                          <p:attrName>ppt_x</p:attrName>
                                        </p:attrNameLst>
                                      </p:cBhvr>
                                      <p:tavLst>
                                        <p:tav tm="0">
                                          <p:val>
                                            <p:strVal val="#ppt_x"/>
                                          </p:val>
                                        </p:tav>
                                        <p:tav tm="100000">
                                          <p:val>
                                            <p:strVal val="#ppt_x"/>
                                          </p:val>
                                        </p:tav>
                                      </p:tavLst>
                                    </p:anim>
                                    <p:anim calcmode="lin" valueType="num">
                                      <p:cBhvr>
                                        <p:cTn id="46" dur="500" fill="hold"/>
                                        <p:tgtEl>
                                          <p:spTgt spid="30"/>
                                        </p:tgtEl>
                                        <p:attrNameLst>
                                          <p:attrName>ppt_y</p:attrName>
                                        </p:attrNameLst>
                                      </p:cBhvr>
                                      <p:tavLst>
                                        <p:tav tm="0">
                                          <p:val>
                                            <p:strVal val="#ppt_y+.1"/>
                                          </p:val>
                                        </p:tav>
                                        <p:tav tm="100000">
                                          <p:val>
                                            <p:strVal val="#ppt_y"/>
                                          </p:val>
                                        </p:tav>
                                      </p:tavLst>
                                    </p:anim>
                                  </p:childTnLst>
                                </p:cTn>
                              </p:par>
                              <p:par>
                                <p:cTn id="47" presetID="22" presetClass="entr" presetSubtype="1"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up)">
                                      <p:cBhvr>
                                        <p:cTn id="49" dur="500"/>
                                        <p:tgtEl>
                                          <p:spTgt spid="31"/>
                                        </p:tgtEl>
                                      </p:cBhvr>
                                    </p:animEffect>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42"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anim calcmode="lin" valueType="num">
                                      <p:cBhvr>
                                        <p:cTn id="56" dur="500" fill="hold"/>
                                        <p:tgtEl>
                                          <p:spTgt spid="37"/>
                                        </p:tgtEl>
                                        <p:attrNameLst>
                                          <p:attrName>ppt_x</p:attrName>
                                        </p:attrNameLst>
                                      </p:cBhvr>
                                      <p:tavLst>
                                        <p:tav tm="0">
                                          <p:val>
                                            <p:strVal val="#ppt_x"/>
                                          </p:val>
                                        </p:tav>
                                        <p:tav tm="100000">
                                          <p:val>
                                            <p:strVal val="#ppt_x"/>
                                          </p:val>
                                        </p:tav>
                                      </p:tavLst>
                                    </p:anim>
                                    <p:anim calcmode="lin" valueType="num">
                                      <p:cBhvr>
                                        <p:cTn id="57" dur="500" fill="hold"/>
                                        <p:tgtEl>
                                          <p:spTgt spid="37"/>
                                        </p:tgtEl>
                                        <p:attrNameLst>
                                          <p:attrName>ppt_y</p:attrName>
                                        </p:attrNameLst>
                                      </p:cBhvr>
                                      <p:tavLst>
                                        <p:tav tm="0">
                                          <p:val>
                                            <p:strVal val="#ppt_y+.1"/>
                                          </p:val>
                                        </p:tav>
                                        <p:tav tm="100000">
                                          <p:val>
                                            <p:strVal val="#ppt_y"/>
                                          </p:val>
                                        </p:tav>
                                      </p:tavLst>
                                    </p:anim>
                                  </p:childTnLst>
                                </p:cTn>
                              </p:par>
                              <p:par>
                                <p:cTn id="58" presetID="22" presetClass="entr" presetSubtype="1" fill="hold" nodeType="with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 presetClass="entr" presetSubtype="0" fill="hold" nodeType="afterEffect">
                                  <p:stCondLst>
                                    <p:cond delay="0"/>
                                  </p:stCondLst>
                                  <p:childTnLst>
                                    <p:set>
                                      <p:cBhvr>
                                        <p:cTn id="63" dur="1" fill="hold">
                                          <p:stCondLst>
                                            <p:cond delay="0"/>
                                          </p:stCondLst>
                                        </p:cTn>
                                        <p:tgtEl>
                                          <p:spTgt spid="10"/>
                                        </p:tgtEl>
                                        <p:attrNameLst>
                                          <p:attrName>style.visibility</p:attrName>
                                        </p:attrNameLst>
                                      </p:cBhvr>
                                      <p:to>
                                        <p:strVal val="visible"/>
                                      </p:to>
                                    </p:set>
                                  </p:childTnLst>
                                </p:cTn>
                              </p:par>
                              <p:par>
                                <p:cTn id="64" presetID="42" presetClass="entr" presetSubtype="0" fill="hold" grpId="0"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anim calcmode="lin" valueType="num">
                                      <p:cBhvr>
                                        <p:cTn id="67" dur="500" fill="hold"/>
                                        <p:tgtEl>
                                          <p:spTgt spid="41"/>
                                        </p:tgtEl>
                                        <p:attrNameLst>
                                          <p:attrName>ppt_x</p:attrName>
                                        </p:attrNameLst>
                                      </p:cBhvr>
                                      <p:tavLst>
                                        <p:tav tm="0">
                                          <p:val>
                                            <p:strVal val="#ppt_x"/>
                                          </p:val>
                                        </p:tav>
                                        <p:tav tm="100000">
                                          <p:val>
                                            <p:strVal val="#ppt_x"/>
                                          </p:val>
                                        </p:tav>
                                      </p:tavLst>
                                    </p:anim>
                                    <p:anim calcmode="lin" valueType="num">
                                      <p:cBhvr>
                                        <p:cTn id="68" dur="500" fill="hold"/>
                                        <p:tgtEl>
                                          <p:spTgt spid="41"/>
                                        </p:tgtEl>
                                        <p:attrNameLst>
                                          <p:attrName>ppt_y</p:attrName>
                                        </p:attrNameLst>
                                      </p:cBhvr>
                                      <p:tavLst>
                                        <p:tav tm="0">
                                          <p:val>
                                            <p:strVal val="#ppt_y+.1"/>
                                          </p:val>
                                        </p:tav>
                                        <p:tav tm="100000">
                                          <p:val>
                                            <p:strVal val="#ppt_y"/>
                                          </p:val>
                                        </p:tav>
                                      </p:tavLst>
                                    </p:anim>
                                  </p:childTnLst>
                                </p:cTn>
                              </p:par>
                              <p:par>
                                <p:cTn id="69" presetID="22" presetClass="entr" presetSubtype="1" fill="hold"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up)">
                                      <p:cBhvr>
                                        <p:cTn id="71" dur="500"/>
                                        <p:tgtEl>
                                          <p:spTgt spid="42"/>
                                        </p:tgtEl>
                                      </p:cBhvr>
                                    </p:animEffect>
                                  </p:childTnLst>
                                </p:cTn>
                              </p:par>
                            </p:childTnLst>
                          </p:cTn>
                        </p:par>
                        <p:par>
                          <p:cTn id="72" fill="hold">
                            <p:stCondLst>
                              <p:cond delay="1500"/>
                            </p:stCondLst>
                            <p:childTnLst>
                              <p:par>
                                <p:cTn id="73" presetID="1" presetClass="entr" presetSubtype="0" fill="hold" nodeType="after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par>
                                <p:cTn id="75" presetID="42"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anim calcmode="lin" valueType="num">
                                      <p:cBhvr>
                                        <p:cTn id="78" dur="500" fill="hold"/>
                                        <p:tgtEl>
                                          <p:spTgt spid="44"/>
                                        </p:tgtEl>
                                        <p:attrNameLst>
                                          <p:attrName>ppt_x</p:attrName>
                                        </p:attrNameLst>
                                      </p:cBhvr>
                                      <p:tavLst>
                                        <p:tav tm="0">
                                          <p:val>
                                            <p:strVal val="#ppt_x"/>
                                          </p:val>
                                        </p:tav>
                                        <p:tav tm="100000">
                                          <p:val>
                                            <p:strVal val="#ppt_x"/>
                                          </p:val>
                                        </p:tav>
                                      </p:tavLst>
                                    </p:anim>
                                    <p:anim calcmode="lin" valueType="num">
                                      <p:cBhvr>
                                        <p:cTn id="79" dur="500" fill="hold"/>
                                        <p:tgtEl>
                                          <p:spTgt spid="44"/>
                                        </p:tgtEl>
                                        <p:attrNameLst>
                                          <p:attrName>ppt_y</p:attrName>
                                        </p:attrNameLst>
                                      </p:cBhvr>
                                      <p:tavLst>
                                        <p:tav tm="0">
                                          <p:val>
                                            <p:strVal val="#ppt_y+.1"/>
                                          </p:val>
                                        </p:tav>
                                        <p:tav tm="100000">
                                          <p:val>
                                            <p:strVal val="#ppt_y"/>
                                          </p:val>
                                        </p:tav>
                                      </p:tavLst>
                                    </p:anim>
                                  </p:childTnLst>
                                </p:cTn>
                              </p:par>
                              <p:par>
                                <p:cTn id="80" presetID="22" presetClass="entr" presetSubtype="1" fill="hold"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wipe(up)">
                                      <p:cBhvr>
                                        <p:cTn id="82" dur="500"/>
                                        <p:tgtEl>
                                          <p:spTgt spid="4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9">
                                            <p:txEl>
                                              <p:pRg st="0" end="0"/>
                                            </p:txEl>
                                          </p:spTgt>
                                        </p:tgtEl>
                                        <p:attrNameLst>
                                          <p:attrName>style.visibility</p:attrName>
                                        </p:attrNameLst>
                                      </p:cBhvr>
                                      <p:to>
                                        <p:strVal val="visible"/>
                                      </p:to>
                                    </p:set>
                                    <p:animEffect transition="in" filter="fade">
                                      <p:cBhvr>
                                        <p:cTn id="85" dur="500"/>
                                        <p:tgtEl>
                                          <p:spTgt spid="29">
                                            <p:txEl>
                                              <p:pRg st="0" end="0"/>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29">
                                            <p:txEl>
                                              <p:pRg st="1" end="1"/>
                                            </p:txEl>
                                          </p:spTgt>
                                        </p:tgtEl>
                                        <p:attrNameLst>
                                          <p:attrName>style.visibility</p:attrName>
                                        </p:attrNameLst>
                                      </p:cBhvr>
                                      <p:to>
                                        <p:strVal val="visible"/>
                                      </p:to>
                                    </p:set>
                                    <p:animEffect transition="in" filter="fade">
                                      <p:cBhvr>
                                        <p:cTn id="90" dur="500"/>
                                        <p:tgtEl>
                                          <p:spTgt spid="29">
                                            <p:txEl>
                                              <p:pRg st="1" end="1"/>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9">
                                            <p:txEl>
                                              <p:pRg st="2" end="2"/>
                                            </p:txEl>
                                          </p:spTgt>
                                        </p:tgtEl>
                                        <p:attrNameLst>
                                          <p:attrName>style.visibility</p:attrName>
                                        </p:attrNameLst>
                                      </p:cBhvr>
                                      <p:to>
                                        <p:strVal val="visible"/>
                                      </p:to>
                                    </p:set>
                                    <p:animEffect transition="in" filter="fade">
                                      <p:cBhvr>
                                        <p:cTn id="95" dur="500"/>
                                        <p:tgtEl>
                                          <p:spTgt spid="29">
                                            <p:txEl>
                                              <p:pRg st="2" end="2"/>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9">
                                            <p:txEl>
                                              <p:pRg st="3" end="3"/>
                                            </p:txEl>
                                          </p:spTgt>
                                        </p:tgtEl>
                                        <p:attrNameLst>
                                          <p:attrName>style.visibility</p:attrName>
                                        </p:attrNameLst>
                                      </p:cBhvr>
                                      <p:to>
                                        <p:strVal val="visible"/>
                                      </p:to>
                                    </p:set>
                                    <p:animEffect transition="in" filter="fade">
                                      <p:cBhvr>
                                        <p:cTn id="100" dur="500"/>
                                        <p:tgtEl>
                                          <p:spTgt spid="2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30" grpId="0"/>
      <p:bldP spid="37" grpId="0"/>
      <p:bldP spid="41" grpId="0"/>
      <p:bldP spid="44" grpId="0"/>
      <p:bldP spid="2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.NET CLI</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6099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are the .NET command-line tools?</a:t>
            </a:r>
          </a:p>
        </p:txBody>
      </p:sp>
      <p:sp>
        <p:nvSpPr>
          <p:cNvPr id="5" name="Content Placeholder 4"/>
          <p:cNvSpPr>
            <a:spLocks noGrp="1"/>
          </p:cNvSpPr>
          <p:nvPr>
            <p:ph sz="quarter" idx="10"/>
          </p:nvPr>
        </p:nvSpPr>
        <p:spPr>
          <a:xfrm>
            <a:off x="839692" y="2463161"/>
            <a:ext cx="10514108" cy="3016210"/>
          </a:xfrm>
          <a:prstGeom prst="rect">
            <a:avLst/>
          </a:prstGeom>
        </p:spPr>
        <p:txBody>
          <a:bodyPr/>
          <a:lstStyle/>
          <a:p>
            <a:pPr marL="0" indent="0" algn="ctr" defTabSz="914225">
              <a:spcBef>
                <a:spcPts val="0"/>
              </a:spcBef>
              <a:buSzTx/>
              <a:buNone/>
              <a:defRPr/>
            </a:pPr>
            <a:r>
              <a:rPr lang="en-US" b="1" dirty="0"/>
              <a:t>Cross-platform </a:t>
            </a:r>
            <a:r>
              <a:rPr lang="en-US" dirty="0"/>
              <a:t>command-line set of tools that are</a:t>
            </a:r>
            <a:r>
              <a:rPr lang="is-IS" dirty="0"/>
              <a:t>…</a:t>
            </a:r>
            <a:endParaRPr lang="en-US" dirty="0"/>
          </a:p>
          <a:p>
            <a:pPr marL="0" indent="0" algn="ctr" defTabSz="914225">
              <a:spcBef>
                <a:spcPts val="0"/>
              </a:spcBef>
              <a:buSzTx/>
              <a:buNone/>
              <a:defRPr/>
            </a:pPr>
            <a:endParaRPr lang="en-US" dirty="0"/>
          </a:p>
          <a:p>
            <a:pPr marL="0" indent="0" algn="ctr" defTabSz="914225">
              <a:spcBef>
                <a:spcPts val="0"/>
              </a:spcBef>
              <a:buSzTx/>
              <a:buNone/>
              <a:defRPr/>
            </a:pPr>
            <a:r>
              <a:rPr lang="is-IS" b="1" dirty="0"/>
              <a:t>…</a:t>
            </a:r>
            <a:r>
              <a:rPr lang="en-US" b="1" dirty="0"/>
              <a:t>focused</a:t>
            </a:r>
            <a:r>
              <a:rPr lang="en-US" dirty="0"/>
              <a:t> on building code</a:t>
            </a:r>
            <a:r>
              <a:rPr lang="is-IS" dirty="0"/>
              <a:t>…</a:t>
            </a:r>
            <a:r>
              <a:rPr lang="en-US" dirty="0"/>
              <a:t> </a:t>
            </a:r>
          </a:p>
          <a:p>
            <a:pPr marL="0" indent="0" algn="ctr" defTabSz="914225">
              <a:spcBef>
                <a:spcPts val="0"/>
              </a:spcBef>
              <a:buSzTx/>
              <a:buNone/>
              <a:defRPr/>
            </a:pPr>
            <a:endParaRPr lang="en-US" dirty="0"/>
          </a:p>
          <a:p>
            <a:pPr marL="0" indent="0" algn="ctr" defTabSz="914225">
              <a:spcBef>
                <a:spcPts val="0"/>
              </a:spcBef>
              <a:buSzTx/>
              <a:buNone/>
              <a:defRPr/>
            </a:pPr>
            <a:r>
              <a:rPr lang="is-IS" dirty="0"/>
              <a:t>…</a:t>
            </a:r>
            <a:r>
              <a:rPr lang="en-US" dirty="0"/>
              <a:t>for both </a:t>
            </a:r>
            <a:r>
              <a:rPr lang="en-US" b="1" dirty="0"/>
              <a:t>humans</a:t>
            </a:r>
            <a:r>
              <a:rPr lang="is-IS" dirty="0"/>
              <a:t>…</a:t>
            </a:r>
            <a:endParaRPr lang="en-US" dirty="0"/>
          </a:p>
          <a:p>
            <a:pPr marL="0" indent="0" algn="ctr" defTabSz="914225">
              <a:spcBef>
                <a:spcPts val="0"/>
              </a:spcBef>
              <a:buSzTx/>
              <a:buNone/>
              <a:defRPr/>
            </a:pPr>
            <a:endParaRPr lang="en-US" dirty="0"/>
          </a:p>
          <a:p>
            <a:pPr marL="0" indent="0" algn="ctr" defTabSz="914225">
              <a:spcBef>
                <a:spcPts val="0"/>
              </a:spcBef>
              <a:buSzTx/>
              <a:buNone/>
              <a:defRPr/>
            </a:pPr>
            <a:r>
              <a:rPr lang="is-IS" dirty="0"/>
              <a:t>…a</a:t>
            </a:r>
            <a:r>
              <a:rPr lang="en-US" dirty="0" err="1"/>
              <a:t>nd</a:t>
            </a:r>
            <a:r>
              <a:rPr lang="en-US" dirty="0"/>
              <a:t> </a:t>
            </a:r>
            <a:r>
              <a:rPr lang="en-US" b="1" dirty="0"/>
              <a:t>machines</a:t>
            </a:r>
            <a:r>
              <a:rPr lang="en-US" dirty="0"/>
              <a:t> </a:t>
            </a:r>
          </a:p>
        </p:txBody>
      </p:sp>
    </p:spTree>
    <p:extLst>
      <p:ext uri="{BB962C8B-B14F-4D97-AF65-F5344CB8AC3E}">
        <p14:creationId xmlns:p14="http://schemas.microsoft.com/office/powerpoint/2010/main" val="281580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fade">
                                      <p:cBhvr>
                                        <p:cTn id="11" dur="500"/>
                                        <p:tgtEl>
                                          <p:spTgt spid="5">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500"/>
                                        <p:tgtEl>
                                          <p:spTgt spid="5">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51A8F02-DF45-4CDA-B4E6-5AEA31E5E6BC}"/>
              </a:ext>
            </a:extLst>
          </p:cNvPr>
          <p:cNvGrpSpPr/>
          <p:nvPr/>
        </p:nvGrpSpPr>
        <p:grpSpPr>
          <a:xfrm>
            <a:off x="229938" y="3828716"/>
            <a:ext cx="11732126" cy="1529347"/>
            <a:chOff x="229938" y="3828716"/>
            <a:chExt cx="11732126" cy="1529347"/>
          </a:xfrm>
        </p:grpSpPr>
        <p:sp>
          <p:nvSpPr>
            <p:cNvPr id="4" name="Rectangle 3">
              <a:extLst>
                <a:ext uri="{FF2B5EF4-FFF2-40B4-BE49-F238E27FC236}">
                  <a16:creationId xmlns:a16="http://schemas.microsoft.com/office/drawing/2014/main" id="{5CDC9ABB-AA2E-444C-8A74-B8B00B7E065A}"/>
                </a:ext>
              </a:extLst>
            </p:cNvPr>
            <p:cNvSpPr/>
            <p:nvPr/>
          </p:nvSpPr>
          <p:spPr>
            <a:xfrm>
              <a:off x="229938" y="3828716"/>
              <a:ext cx="11732126" cy="1529347"/>
            </a:xfrm>
            <a:prstGeom prst="rect">
              <a:avLst/>
            </a:prstGeom>
            <a:gradFill>
              <a:gsLst>
                <a:gs pos="0">
                  <a:schemeClr val="accent2">
                    <a:lumMod val="10000"/>
                  </a:schemeClr>
                </a:gs>
                <a:gs pos="0">
                  <a:schemeClr val="accent3">
                    <a:lumMod val="75000"/>
                  </a:schemeClr>
                </a:gs>
                <a:gs pos="100000">
                  <a:srgbClr val="100C2E"/>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4DB97C9-7A8E-4EA9-97D3-4C1EDFD5F12C}"/>
                </a:ext>
              </a:extLst>
            </p:cNvPr>
            <p:cNvSpPr txBox="1"/>
            <p:nvPr/>
          </p:nvSpPr>
          <p:spPr>
            <a:xfrm>
              <a:off x="408242" y="4409339"/>
              <a:ext cx="2482720" cy="46166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 Community </a:t>
              </a:r>
            </a:p>
          </p:txBody>
        </p:sp>
      </p:grpSp>
      <p:sp>
        <p:nvSpPr>
          <p:cNvPr id="41" name="Rectangle 40">
            <a:extLst>
              <a:ext uri="{FF2B5EF4-FFF2-40B4-BE49-F238E27FC236}">
                <a16:creationId xmlns:a16="http://schemas.microsoft.com/office/drawing/2014/main" id="{FE3E5C0B-5854-401F-8F7D-2864EB7BFB4C}"/>
              </a:ext>
            </a:extLst>
          </p:cNvPr>
          <p:cNvSpPr/>
          <p:nvPr/>
        </p:nvSpPr>
        <p:spPr bwMode="auto">
          <a:xfrm>
            <a:off x="8394705" y="2595187"/>
            <a:ext cx="3384087" cy="5816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ED7F7">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Highest velocity OSS project</a:t>
            </a:r>
          </a:p>
          <a:p>
            <a:pPr marL="0" marR="0" lvl="0" indent="0" algn="l" defTabSz="914367"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github.com/dotnet</a:t>
            </a:r>
            <a:endPar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3" name="Rectangle 42">
            <a:extLst>
              <a:ext uri="{FF2B5EF4-FFF2-40B4-BE49-F238E27FC236}">
                <a16:creationId xmlns:a16="http://schemas.microsoft.com/office/drawing/2014/main" id="{8C2E28F1-584B-4F96-B42E-61A3C97930BC}"/>
              </a:ext>
            </a:extLst>
          </p:cNvPr>
          <p:cNvSpPr/>
          <p:nvPr/>
        </p:nvSpPr>
        <p:spPr bwMode="auto">
          <a:xfrm>
            <a:off x="4620815" y="2595187"/>
            <a:ext cx="3234973" cy="8002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Most Loved Framework (2019</a:t>
            </a:r>
            <a:r>
              <a:rPr lang="en-US" sz="1400" dirty="0">
                <a:gradFill>
                  <a:gsLst>
                    <a:gs pos="0">
                      <a:srgbClr val="FFFFFF"/>
                    </a:gs>
                    <a:gs pos="100000">
                      <a:srgbClr val="FFFFFF"/>
                    </a:gs>
                  </a:gsLst>
                  <a:lin ang="18900000" scaled="1"/>
                </a:gradFill>
                <a:latin typeface="Open Sans" panose="020B0606030504020204" pitchFamily="34" charset="0"/>
                <a:ea typeface="Open Sans" panose="020B0606030504020204" pitchFamily="34" charset="0"/>
                <a:cs typeface="Open Sans" panose="020B0606030504020204" pitchFamily="34" charset="0"/>
              </a:rPr>
              <a:t>-2022</a:t>
            </a: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NET Core / .NET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latin typeface="Open Sans" panose="020B0606030504020204" pitchFamily="34" charset="0"/>
              <a:ea typeface="等线" panose="02010600030101010101" pitchFamily="2" charset="-122"/>
              <a:cs typeface="Open Sans" panose="020B0606030504020204" pitchFamily="34" charset="0"/>
            </a:endParaRPr>
          </a:p>
        </p:txBody>
      </p:sp>
      <p:sp>
        <p:nvSpPr>
          <p:cNvPr id="46" name="Title 1">
            <a:extLst>
              <a:ext uri="{FF2B5EF4-FFF2-40B4-BE49-F238E27FC236}">
                <a16:creationId xmlns:a16="http://schemas.microsoft.com/office/drawing/2014/main" id="{40B0196B-DAC7-4F5C-939D-79CF9E860B77}"/>
              </a:ext>
            </a:extLst>
          </p:cNvPr>
          <p:cNvSpPr txBox="1">
            <a:spLocks/>
          </p:cNvSpPr>
          <p:nvPr/>
        </p:nvSpPr>
        <p:spPr>
          <a:xfrm>
            <a:off x="3825084" y="457200"/>
            <a:ext cx="4541833" cy="458342"/>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50" normalizeH="0" baseline="0" noProof="0">
              <a:ln w="3175">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47" name="Rectangle 46">
            <a:extLst>
              <a:ext uri="{FF2B5EF4-FFF2-40B4-BE49-F238E27FC236}">
                <a16:creationId xmlns:a16="http://schemas.microsoft.com/office/drawing/2014/main" id="{8AF28775-F1AA-4E65-8EC0-6381AD46D624}"/>
              </a:ext>
            </a:extLst>
          </p:cNvPr>
          <p:cNvSpPr/>
          <p:nvPr/>
        </p:nvSpPr>
        <p:spPr bwMode="auto">
          <a:xfrm>
            <a:off x="586547" y="2595187"/>
            <a:ext cx="2886697"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.NET developers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In Visual Studio family</a:t>
            </a:r>
            <a:endParaRPr kumimoji="0" lang="zh-CN" alt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等线" panose="02010600030101010101" pitchFamily="2" charset="-122"/>
              <a:cs typeface="Open Sans" panose="020B0606030504020204" pitchFamily="34" charset="0"/>
            </a:endParaRPr>
          </a:p>
        </p:txBody>
      </p:sp>
      <p:sp>
        <p:nvSpPr>
          <p:cNvPr id="50" name="Text Placeholder 1">
            <a:extLst>
              <a:ext uri="{FF2B5EF4-FFF2-40B4-BE49-F238E27FC236}">
                <a16:creationId xmlns:a16="http://schemas.microsoft.com/office/drawing/2014/main" id="{5A0E8D19-E052-422C-9CD3-750DE6494608}"/>
              </a:ext>
            </a:extLst>
          </p:cNvPr>
          <p:cNvSpPr txBox="1">
            <a:spLocks/>
          </p:cNvSpPr>
          <p:nvPr/>
        </p:nvSpPr>
        <p:spPr>
          <a:xfrm>
            <a:off x="586546" y="1682779"/>
            <a:ext cx="2399515"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&gt;5.7M</a:t>
            </a:r>
          </a:p>
        </p:txBody>
      </p:sp>
      <p:sp>
        <p:nvSpPr>
          <p:cNvPr id="54" name="Text Placeholder 1">
            <a:extLst>
              <a:ext uri="{FF2B5EF4-FFF2-40B4-BE49-F238E27FC236}">
                <a16:creationId xmlns:a16="http://schemas.microsoft.com/office/drawing/2014/main" id="{06EAC59A-2862-4576-B55B-7EB838934E6B}"/>
              </a:ext>
            </a:extLst>
          </p:cNvPr>
          <p:cNvSpPr txBox="1">
            <a:spLocks/>
          </p:cNvSpPr>
          <p:nvPr/>
        </p:nvSpPr>
        <p:spPr>
          <a:xfrm>
            <a:off x="4620816" y="1682779"/>
            <a:ext cx="1468222"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#1</a:t>
            </a:r>
          </a:p>
        </p:txBody>
      </p:sp>
      <p:sp>
        <p:nvSpPr>
          <p:cNvPr id="56" name="Text Placeholder 1">
            <a:extLst>
              <a:ext uri="{FF2B5EF4-FFF2-40B4-BE49-F238E27FC236}">
                <a16:creationId xmlns:a16="http://schemas.microsoft.com/office/drawing/2014/main" id="{47C51DF4-0B12-4DE4-9558-B469D9585142}"/>
              </a:ext>
            </a:extLst>
          </p:cNvPr>
          <p:cNvSpPr txBox="1">
            <a:spLocks/>
          </p:cNvSpPr>
          <p:nvPr/>
        </p:nvSpPr>
        <p:spPr>
          <a:xfrm>
            <a:off x="8394706" y="1678457"/>
            <a:ext cx="2685172"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Top 5</a:t>
            </a:r>
          </a:p>
        </p:txBody>
      </p:sp>
      <p:grpSp>
        <p:nvGrpSpPr>
          <p:cNvPr id="67" name="Graphic 4" descr="Stack overflow logo">
            <a:extLst>
              <a:ext uri="{FF2B5EF4-FFF2-40B4-BE49-F238E27FC236}">
                <a16:creationId xmlns:a16="http://schemas.microsoft.com/office/drawing/2014/main" id="{2205B149-C6FB-4454-B838-027717B7F27A}"/>
              </a:ext>
            </a:extLst>
          </p:cNvPr>
          <p:cNvGrpSpPr/>
          <p:nvPr/>
        </p:nvGrpSpPr>
        <p:grpSpPr>
          <a:xfrm>
            <a:off x="6403002" y="2976403"/>
            <a:ext cx="968920" cy="246480"/>
            <a:chOff x="20526016" y="2982135"/>
            <a:chExt cx="1787009" cy="454590"/>
          </a:xfrm>
          <a:solidFill>
            <a:schemeClr val="tx1"/>
          </a:solidFill>
        </p:grpSpPr>
        <p:sp>
          <p:nvSpPr>
            <p:cNvPr id="68" name="Freeform: Shape 67">
              <a:extLst>
                <a:ext uri="{FF2B5EF4-FFF2-40B4-BE49-F238E27FC236}">
                  <a16:creationId xmlns:a16="http://schemas.microsoft.com/office/drawing/2014/main" id="{01E18487-D11F-4506-8B71-7BF40F607AE1}"/>
                </a:ext>
              </a:extLst>
            </p:cNvPr>
            <p:cNvSpPr/>
            <p:nvPr/>
          </p:nvSpPr>
          <p:spPr>
            <a:xfrm>
              <a:off x="20979665" y="3151074"/>
              <a:ext cx="1150112" cy="147917"/>
            </a:xfrm>
            <a:custGeom>
              <a:avLst/>
              <a:gdLst>
                <a:gd name="connsiteX0" fmla="*/ 53375 w 1150112"/>
                <a:gd name="connsiteY0" fmla="*/ 89001 h 147917"/>
                <a:gd name="connsiteX1" fmla="*/ 37700 w 1150112"/>
                <a:gd name="connsiteY1" fmla="*/ 87590 h 147917"/>
                <a:gd name="connsiteX2" fmla="*/ 19751 w 1150112"/>
                <a:gd name="connsiteY2" fmla="*/ 73247 h 147917"/>
                <a:gd name="connsiteX3" fmla="*/ 42010 w 1150112"/>
                <a:gd name="connsiteY3" fmla="*/ 56709 h 147917"/>
                <a:gd name="connsiteX4" fmla="*/ 68580 w 1150112"/>
                <a:gd name="connsiteY4" fmla="*/ 64547 h 147917"/>
                <a:gd name="connsiteX5" fmla="*/ 77907 w 1150112"/>
                <a:gd name="connsiteY5" fmla="*/ 55220 h 147917"/>
                <a:gd name="connsiteX6" fmla="*/ 42010 w 1150112"/>
                <a:gd name="connsiteY6" fmla="*/ 44482 h 147917"/>
                <a:gd name="connsiteX7" fmla="*/ 4703 w 1150112"/>
                <a:gd name="connsiteY7" fmla="*/ 73952 h 147917"/>
                <a:gd name="connsiteX8" fmla="*/ 34878 w 1150112"/>
                <a:gd name="connsiteY8" fmla="*/ 101228 h 147917"/>
                <a:gd name="connsiteX9" fmla="*/ 51416 w 1150112"/>
                <a:gd name="connsiteY9" fmla="*/ 102639 h 147917"/>
                <a:gd name="connsiteX10" fmla="*/ 67953 w 1150112"/>
                <a:gd name="connsiteY10" fmla="*/ 116982 h 147917"/>
                <a:gd name="connsiteX11" fmla="*/ 41383 w 1150112"/>
                <a:gd name="connsiteY11" fmla="*/ 134930 h 147917"/>
                <a:gd name="connsiteX12" fmla="*/ 10032 w 1150112"/>
                <a:gd name="connsiteY12" fmla="*/ 123409 h 147917"/>
                <a:gd name="connsiteX13" fmla="*/ 0 w 1150112"/>
                <a:gd name="connsiteY13" fmla="*/ 133441 h 147917"/>
                <a:gd name="connsiteX14" fmla="*/ 41618 w 1150112"/>
                <a:gd name="connsiteY14" fmla="*/ 147784 h 147917"/>
                <a:gd name="connsiteX15" fmla="*/ 82532 w 1150112"/>
                <a:gd name="connsiteY15" fmla="*/ 116903 h 147917"/>
                <a:gd name="connsiteX16" fmla="*/ 53375 w 1150112"/>
                <a:gd name="connsiteY16" fmla="*/ 89001 h 147917"/>
                <a:gd name="connsiteX17" fmla="*/ 178779 w 1150112"/>
                <a:gd name="connsiteY17" fmla="*/ 43777 h 147917"/>
                <a:gd name="connsiteX18" fmla="*/ 143588 w 1150112"/>
                <a:gd name="connsiteY18" fmla="*/ 58120 h 147917"/>
                <a:gd name="connsiteX19" fmla="*/ 152915 w 1150112"/>
                <a:gd name="connsiteY19" fmla="*/ 67447 h 147917"/>
                <a:gd name="connsiteX20" fmla="*/ 178074 w 1150112"/>
                <a:gd name="connsiteY20" fmla="*/ 55926 h 147917"/>
                <a:gd name="connsiteX21" fmla="*/ 203938 w 1150112"/>
                <a:gd name="connsiteY21" fmla="*/ 78185 h 147917"/>
                <a:gd name="connsiteX22" fmla="*/ 203938 w 1150112"/>
                <a:gd name="connsiteY22" fmla="*/ 88217 h 147917"/>
                <a:gd name="connsiteX23" fmla="*/ 173920 w 1150112"/>
                <a:gd name="connsiteY23" fmla="*/ 88217 h 147917"/>
                <a:gd name="connsiteX24" fmla="*/ 139434 w 1150112"/>
                <a:gd name="connsiteY24" fmla="*/ 116903 h 147917"/>
                <a:gd name="connsiteX25" fmla="*/ 146644 w 1150112"/>
                <a:gd name="connsiteY25" fmla="*/ 137752 h 147917"/>
                <a:gd name="connsiteX26" fmla="*/ 175331 w 1150112"/>
                <a:gd name="connsiteY26" fmla="*/ 147079 h 147917"/>
                <a:gd name="connsiteX27" fmla="*/ 204095 w 1150112"/>
                <a:gd name="connsiteY27" fmla="*/ 136733 h 147917"/>
                <a:gd name="connsiteX28" fmla="*/ 204095 w 1150112"/>
                <a:gd name="connsiteY28" fmla="*/ 146765 h 147917"/>
                <a:gd name="connsiteX29" fmla="*/ 218438 w 1150112"/>
                <a:gd name="connsiteY29" fmla="*/ 146765 h 147917"/>
                <a:gd name="connsiteX30" fmla="*/ 218438 w 1150112"/>
                <a:gd name="connsiteY30" fmla="*/ 78577 h 147917"/>
                <a:gd name="connsiteX31" fmla="*/ 179014 w 1150112"/>
                <a:gd name="connsiteY31" fmla="*/ 43777 h 147917"/>
                <a:gd name="connsiteX32" fmla="*/ 204722 w 1150112"/>
                <a:gd name="connsiteY32" fmla="*/ 109849 h 147917"/>
                <a:gd name="connsiteX33" fmla="*/ 199706 w 1150112"/>
                <a:gd name="connsiteY33" fmla="*/ 127092 h 147917"/>
                <a:gd name="connsiteX34" fmla="*/ 177447 w 1150112"/>
                <a:gd name="connsiteY34" fmla="*/ 133519 h 147917"/>
                <a:gd name="connsiteX35" fmla="*/ 154482 w 1150112"/>
                <a:gd name="connsiteY35" fmla="*/ 116276 h 147917"/>
                <a:gd name="connsiteX36" fmla="*/ 176741 w 1150112"/>
                <a:gd name="connsiteY36" fmla="*/ 98328 h 147917"/>
                <a:gd name="connsiteX37" fmla="*/ 204722 w 1150112"/>
                <a:gd name="connsiteY37" fmla="*/ 98328 h 147917"/>
                <a:gd name="connsiteX38" fmla="*/ 204722 w 1150112"/>
                <a:gd name="connsiteY38" fmla="*/ 109849 h 147917"/>
                <a:gd name="connsiteX39" fmla="*/ 277222 w 1150112"/>
                <a:gd name="connsiteY39" fmla="*/ 56709 h 147917"/>
                <a:gd name="connsiteX40" fmla="*/ 300186 w 1150112"/>
                <a:gd name="connsiteY40" fmla="*/ 68231 h 147917"/>
                <a:gd name="connsiteX41" fmla="*/ 310218 w 1150112"/>
                <a:gd name="connsiteY41" fmla="*/ 58904 h 147917"/>
                <a:gd name="connsiteX42" fmla="*/ 277222 w 1150112"/>
                <a:gd name="connsiteY42" fmla="*/ 44561 h 147917"/>
                <a:gd name="connsiteX43" fmla="*/ 232703 w 1150112"/>
                <a:gd name="connsiteY43" fmla="*/ 96212 h 147917"/>
                <a:gd name="connsiteX44" fmla="*/ 277222 w 1150112"/>
                <a:gd name="connsiteY44" fmla="*/ 147862 h 147917"/>
                <a:gd name="connsiteX45" fmla="*/ 310218 w 1150112"/>
                <a:gd name="connsiteY45" fmla="*/ 132814 h 147917"/>
                <a:gd name="connsiteX46" fmla="*/ 300186 w 1150112"/>
                <a:gd name="connsiteY46" fmla="*/ 123487 h 147917"/>
                <a:gd name="connsiteX47" fmla="*/ 277222 w 1150112"/>
                <a:gd name="connsiteY47" fmla="*/ 135009 h 147917"/>
                <a:gd name="connsiteX48" fmla="*/ 254257 w 1150112"/>
                <a:gd name="connsiteY48" fmla="*/ 123487 h 147917"/>
                <a:gd name="connsiteX49" fmla="*/ 254257 w 1150112"/>
                <a:gd name="connsiteY49" fmla="*/ 69642 h 147917"/>
                <a:gd name="connsiteX50" fmla="*/ 277222 w 1150112"/>
                <a:gd name="connsiteY50" fmla="*/ 56709 h 147917"/>
                <a:gd name="connsiteX51" fmla="*/ 277222 w 1150112"/>
                <a:gd name="connsiteY51" fmla="*/ 56709 h 147917"/>
                <a:gd name="connsiteX52" fmla="*/ 402626 w 1150112"/>
                <a:gd name="connsiteY52" fmla="*/ 45188 h 147917"/>
                <a:gd name="connsiteX53" fmla="*/ 383972 w 1150112"/>
                <a:gd name="connsiteY53" fmla="*/ 45188 h 147917"/>
                <a:gd name="connsiteX54" fmla="*/ 339061 w 1150112"/>
                <a:gd name="connsiteY54" fmla="*/ 89706 h 147917"/>
                <a:gd name="connsiteX55" fmla="*/ 339061 w 1150112"/>
                <a:gd name="connsiteY55" fmla="*/ 42 h 147917"/>
                <a:gd name="connsiteX56" fmla="*/ 324718 w 1150112"/>
                <a:gd name="connsiteY56" fmla="*/ 42 h 147917"/>
                <a:gd name="connsiteX57" fmla="*/ 324718 w 1150112"/>
                <a:gd name="connsiteY57" fmla="*/ 145746 h 147917"/>
                <a:gd name="connsiteX58" fmla="*/ 339061 w 1150112"/>
                <a:gd name="connsiteY58" fmla="*/ 145746 h 147917"/>
                <a:gd name="connsiteX59" fmla="*/ 339061 w 1150112"/>
                <a:gd name="connsiteY59" fmla="*/ 109144 h 147917"/>
                <a:gd name="connsiteX60" fmla="*/ 357010 w 1150112"/>
                <a:gd name="connsiteY60" fmla="*/ 91195 h 147917"/>
                <a:gd name="connsiteX61" fmla="*/ 390712 w 1150112"/>
                <a:gd name="connsiteY61" fmla="*/ 146060 h 147917"/>
                <a:gd name="connsiteX62" fmla="*/ 408504 w 1150112"/>
                <a:gd name="connsiteY62" fmla="*/ 146060 h 147917"/>
                <a:gd name="connsiteX63" fmla="*/ 366886 w 1150112"/>
                <a:gd name="connsiteY63" fmla="*/ 81477 h 147917"/>
                <a:gd name="connsiteX64" fmla="*/ 471520 w 1150112"/>
                <a:gd name="connsiteY64" fmla="*/ 40172 h 147917"/>
                <a:gd name="connsiteX65" fmla="*/ 439855 w 1150112"/>
                <a:gd name="connsiteY65" fmla="*/ 52399 h 147917"/>
                <a:gd name="connsiteX66" fmla="*/ 427628 w 1150112"/>
                <a:gd name="connsiteY66" fmla="*/ 93312 h 147917"/>
                <a:gd name="connsiteX67" fmla="*/ 439855 w 1150112"/>
                <a:gd name="connsiteY67" fmla="*/ 134225 h 147917"/>
                <a:gd name="connsiteX68" fmla="*/ 504438 w 1150112"/>
                <a:gd name="connsiteY68" fmla="*/ 134225 h 147917"/>
                <a:gd name="connsiteX69" fmla="*/ 516665 w 1150112"/>
                <a:gd name="connsiteY69" fmla="*/ 93312 h 147917"/>
                <a:gd name="connsiteX70" fmla="*/ 504438 w 1150112"/>
                <a:gd name="connsiteY70" fmla="*/ 52399 h 147917"/>
                <a:gd name="connsiteX71" fmla="*/ 472147 w 1150112"/>
                <a:gd name="connsiteY71" fmla="*/ 40172 h 147917"/>
                <a:gd name="connsiteX72" fmla="*/ 472147 w 1150112"/>
                <a:gd name="connsiteY72" fmla="*/ 40172 h 147917"/>
                <a:gd name="connsiteX73" fmla="*/ 483746 w 1150112"/>
                <a:gd name="connsiteY73" fmla="*/ 119176 h 147917"/>
                <a:gd name="connsiteX74" fmla="*/ 471520 w 1150112"/>
                <a:gd name="connsiteY74" fmla="*/ 123487 h 147917"/>
                <a:gd name="connsiteX75" fmla="*/ 459293 w 1150112"/>
                <a:gd name="connsiteY75" fmla="*/ 119176 h 147917"/>
                <a:gd name="connsiteX76" fmla="*/ 453571 w 1150112"/>
                <a:gd name="connsiteY76" fmla="*/ 93312 h 147917"/>
                <a:gd name="connsiteX77" fmla="*/ 459293 w 1150112"/>
                <a:gd name="connsiteY77" fmla="*/ 68152 h 147917"/>
                <a:gd name="connsiteX78" fmla="*/ 471520 w 1150112"/>
                <a:gd name="connsiteY78" fmla="*/ 63842 h 147917"/>
                <a:gd name="connsiteX79" fmla="*/ 483746 w 1150112"/>
                <a:gd name="connsiteY79" fmla="*/ 68152 h 147917"/>
                <a:gd name="connsiteX80" fmla="*/ 489468 w 1150112"/>
                <a:gd name="connsiteY80" fmla="*/ 93312 h 147917"/>
                <a:gd name="connsiteX81" fmla="*/ 483746 w 1150112"/>
                <a:gd name="connsiteY81" fmla="*/ 119176 h 147917"/>
                <a:gd name="connsiteX82" fmla="*/ 483746 w 1150112"/>
                <a:gd name="connsiteY82" fmla="*/ 119176 h 147917"/>
                <a:gd name="connsiteX83" fmla="*/ 585637 w 1150112"/>
                <a:gd name="connsiteY83" fmla="*/ 40799 h 147917"/>
                <a:gd name="connsiteX84" fmla="*/ 565259 w 1150112"/>
                <a:gd name="connsiteY84" fmla="*/ 105382 h 147917"/>
                <a:gd name="connsiteX85" fmla="*/ 543705 w 1150112"/>
                <a:gd name="connsiteY85" fmla="*/ 40799 h 147917"/>
                <a:gd name="connsiteX86" fmla="*/ 516430 w 1150112"/>
                <a:gd name="connsiteY86" fmla="*/ 40799 h 147917"/>
                <a:gd name="connsiteX87" fmla="*/ 555227 w 1150112"/>
                <a:gd name="connsiteY87" fmla="*/ 145589 h 147917"/>
                <a:gd name="connsiteX88" fmla="*/ 576075 w 1150112"/>
                <a:gd name="connsiteY88" fmla="*/ 145589 h 147917"/>
                <a:gd name="connsiteX89" fmla="*/ 614088 w 1150112"/>
                <a:gd name="connsiteY89" fmla="*/ 40799 h 147917"/>
                <a:gd name="connsiteX90" fmla="*/ 586108 w 1150112"/>
                <a:gd name="connsiteY90" fmla="*/ 40799 h 147917"/>
                <a:gd name="connsiteX91" fmla="*/ 657431 w 1150112"/>
                <a:gd name="connsiteY91" fmla="*/ 40093 h 147917"/>
                <a:gd name="connsiteX92" fmla="*/ 611502 w 1150112"/>
                <a:gd name="connsiteY92" fmla="*/ 93233 h 147917"/>
                <a:gd name="connsiteX93" fmla="*/ 660331 w 1150112"/>
                <a:gd name="connsiteY93" fmla="*/ 147079 h 147917"/>
                <a:gd name="connsiteX94" fmla="*/ 699520 w 1150112"/>
                <a:gd name="connsiteY94" fmla="*/ 130541 h 147917"/>
                <a:gd name="connsiteX95" fmla="*/ 683845 w 1150112"/>
                <a:gd name="connsiteY95" fmla="*/ 114865 h 147917"/>
                <a:gd name="connsiteX96" fmla="*/ 660331 w 1150112"/>
                <a:gd name="connsiteY96" fmla="*/ 124898 h 147917"/>
                <a:gd name="connsiteX97" fmla="*/ 637414 w 1150112"/>
                <a:gd name="connsiteY97" fmla="*/ 105483 h 147917"/>
                <a:gd name="connsiteX98" fmla="*/ 637367 w 1150112"/>
                <a:gd name="connsiteY98" fmla="*/ 104833 h 147917"/>
                <a:gd name="connsiteX99" fmla="*/ 637367 w 1150112"/>
                <a:gd name="connsiteY99" fmla="*/ 101228 h 147917"/>
                <a:gd name="connsiteX100" fmla="*/ 702655 w 1150112"/>
                <a:gd name="connsiteY100" fmla="*/ 101228 h 147917"/>
                <a:gd name="connsiteX101" fmla="*/ 702655 w 1150112"/>
                <a:gd name="connsiteY101" fmla="*/ 89706 h 147917"/>
                <a:gd name="connsiteX102" fmla="*/ 657431 w 1150112"/>
                <a:gd name="connsiteY102" fmla="*/ 40172 h 147917"/>
                <a:gd name="connsiteX103" fmla="*/ 657431 w 1150112"/>
                <a:gd name="connsiteY103" fmla="*/ 40172 h 147917"/>
                <a:gd name="connsiteX104" fmla="*/ 637367 w 1150112"/>
                <a:gd name="connsiteY104" fmla="*/ 83906 h 147917"/>
                <a:gd name="connsiteX105" fmla="*/ 639483 w 1150112"/>
                <a:gd name="connsiteY105" fmla="*/ 72385 h 147917"/>
                <a:gd name="connsiteX106" fmla="*/ 665347 w 1150112"/>
                <a:gd name="connsiteY106" fmla="*/ 63763 h 147917"/>
                <a:gd name="connsiteX107" fmla="*/ 673969 w 1150112"/>
                <a:gd name="connsiteY107" fmla="*/ 72385 h 147917"/>
                <a:gd name="connsiteX108" fmla="*/ 676085 w 1150112"/>
                <a:gd name="connsiteY108" fmla="*/ 83906 h 147917"/>
                <a:gd name="connsiteX109" fmla="*/ 637288 w 1150112"/>
                <a:gd name="connsiteY109" fmla="*/ 83906 h 147917"/>
                <a:gd name="connsiteX110" fmla="*/ 741452 w 1150112"/>
                <a:gd name="connsiteY110" fmla="*/ 50909 h 147917"/>
                <a:gd name="connsiteX111" fmla="*/ 741452 w 1150112"/>
                <a:gd name="connsiteY111" fmla="*/ 40955 h 147917"/>
                <a:gd name="connsiteX112" fmla="*/ 715587 w 1150112"/>
                <a:gd name="connsiteY112" fmla="*/ 40955 h 147917"/>
                <a:gd name="connsiteX113" fmla="*/ 715587 w 1150112"/>
                <a:gd name="connsiteY113" fmla="*/ 145746 h 147917"/>
                <a:gd name="connsiteX114" fmla="*/ 741452 w 1150112"/>
                <a:gd name="connsiteY114" fmla="*/ 145746 h 147917"/>
                <a:gd name="connsiteX115" fmla="*/ 741452 w 1150112"/>
                <a:gd name="connsiteY115" fmla="*/ 82574 h 147917"/>
                <a:gd name="connsiteX116" fmla="*/ 756500 w 1150112"/>
                <a:gd name="connsiteY116" fmla="*/ 63215 h 147917"/>
                <a:gd name="connsiteX117" fmla="*/ 757911 w 1150112"/>
                <a:gd name="connsiteY117" fmla="*/ 63215 h 147917"/>
                <a:gd name="connsiteX118" fmla="*/ 771549 w 1150112"/>
                <a:gd name="connsiteY118" fmla="*/ 69642 h 147917"/>
                <a:gd name="connsiteX119" fmla="*/ 791614 w 1150112"/>
                <a:gd name="connsiteY119" fmla="*/ 49577 h 147917"/>
                <a:gd name="connsiteX120" fmla="*/ 767238 w 1150112"/>
                <a:gd name="connsiteY120" fmla="*/ 39545 h 147917"/>
                <a:gd name="connsiteX121" fmla="*/ 741374 w 1150112"/>
                <a:gd name="connsiteY121" fmla="*/ 51066 h 147917"/>
                <a:gd name="connsiteX122" fmla="*/ 741374 w 1150112"/>
                <a:gd name="connsiteY122" fmla="*/ 51066 h 147917"/>
                <a:gd name="connsiteX123" fmla="*/ 801019 w 1150112"/>
                <a:gd name="connsiteY123" fmla="*/ 30061 h 147917"/>
                <a:gd name="connsiteX124" fmla="*/ 801019 w 1150112"/>
                <a:gd name="connsiteY124" fmla="*/ 145746 h 147917"/>
                <a:gd name="connsiteX125" fmla="*/ 826884 w 1150112"/>
                <a:gd name="connsiteY125" fmla="*/ 145746 h 147917"/>
                <a:gd name="connsiteX126" fmla="*/ 826884 w 1150112"/>
                <a:gd name="connsiteY126" fmla="*/ 63215 h 147917"/>
                <a:gd name="connsiteX127" fmla="*/ 846243 w 1150112"/>
                <a:gd name="connsiteY127" fmla="*/ 63215 h 147917"/>
                <a:gd name="connsiteX128" fmla="*/ 846243 w 1150112"/>
                <a:gd name="connsiteY128" fmla="*/ 43072 h 147917"/>
                <a:gd name="connsiteX129" fmla="*/ 826884 w 1150112"/>
                <a:gd name="connsiteY129" fmla="*/ 43072 h 147917"/>
                <a:gd name="connsiteX130" fmla="*/ 826884 w 1150112"/>
                <a:gd name="connsiteY130" fmla="*/ 31628 h 147917"/>
                <a:gd name="connsiteX131" fmla="*/ 833075 w 1150112"/>
                <a:gd name="connsiteY131" fmla="*/ 22432 h 147917"/>
                <a:gd name="connsiteX132" fmla="*/ 834094 w 1150112"/>
                <a:gd name="connsiteY132" fmla="*/ 22302 h 147917"/>
                <a:gd name="connsiteX133" fmla="*/ 846321 w 1150112"/>
                <a:gd name="connsiteY133" fmla="*/ 22302 h 147917"/>
                <a:gd name="connsiteX134" fmla="*/ 846321 w 1150112"/>
                <a:gd name="connsiteY134" fmla="*/ 42 h 147917"/>
                <a:gd name="connsiteX135" fmla="*/ 831743 w 1150112"/>
                <a:gd name="connsiteY135" fmla="*/ 42 h 147917"/>
                <a:gd name="connsiteX136" fmla="*/ 801411 w 1150112"/>
                <a:gd name="connsiteY136" fmla="*/ 27004 h 147917"/>
                <a:gd name="connsiteX137" fmla="*/ 801411 w 1150112"/>
                <a:gd name="connsiteY137" fmla="*/ 30139 h 147917"/>
                <a:gd name="connsiteX138" fmla="*/ 801411 w 1150112"/>
                <a:gd name="connsiteY138" fmla="*/ 30139 h 147917"/>
                <a:gd name="connsiteX139" fmla="*/ 953934 w 1150112"/>
                <a:gd name="connsiteY139" fmla="*/ 39388 h 147917"/>
                <a:gd name="connsiteX140" fmla="*/ 921642 w 1150112"/>
                <a:gd name="connsiteY140" fmla="*/ 52320 h 147917"/>
                <a:gd name="connsiteX141" fmla="*/ 910121 w 1150112"/>
                <a:gd name="connsiteY141" fmla="*/ 93312 h 147917"/>
                <a:gd name="connsiteX142" fmla="*/ 922347 w 1150112"/>
                <a:gd name="connsiteY142" fmla="*/ 134225 h 147917"/>
                <a:gd name="connsiteX143" fmla="*/ 986931 w 1150112"/>
                <a:gd name="connsiteY143" fmla="*/ 134225 h 147917"/>
                <a:gd name="connsiteX144" fmla="*/ 999158 w 1150112"/>
                <a:gd name="connsiteY144" fmla="*/ 93312 h 147917"/>
                <a:gd name="connsiteX145" fmla="*/ 986931 w 1150112"/>
                <a:gd name="connsiteY145" fmla="*/ 52399 h 147917"/>
                <a:gd name="connsiteX146" fmla="*/ 954639 w 1150112"/>
                <a:gd name="connsiteY146" fmla="*/ 39466 h 147917"/>
                <a:gd name="connsiteX147" fmla="*/ 954639 w 1150112"/>
                <a:gd name="connsiteY147" fmla="*/ 39466 h 147917"/>
                <a:gd name="connsiteX148" fmla="*/ 966160 w 1150112"/>
                <a:gd name="connsiteY148" fmla="*/ 118392 h 147917"/>
                <a:gd name="connsiteX149" fmla="*/ 953934 w 1150112"/>
                <a:gd name="connsiteY149" fmla="*/ 122703 h 147917"/>
                <a:gd name="connsiteX150" fmla="*/ 941707 w 1150112"/>
                <a:gd name="connsiteY150" fmla="*/ 118392 h 147917"/>
                <a:gd name="connsiteX151" fmla="*/ 935985 w 1150112"/>
                <a:gd name="connsiteY151" fmla="*/ 92528 h 147917"/>
                <a:gd name="connsiteX152" fmla="*/ 941707 w 1150112"/>
                <a:gd name="connsiteY152" fmla="*/ 67369 h 147917"/>
                <a:gd name="connsiteX153" fmla="*/ 953934 w 1150112"/>
                <a:gd name="connsiteY153" fmla="*/ 63058 h 147917"/>
                <a:gd name="connsiteX154" fmla="*/ 966160 w 1150112"/>
                <a:gd name="connsiteY154" fmla="*/ 67369 h 147917"/>
                <a:gd name="connsiteX155" fmla="*/ 971882 w 1150112"/>
                <a:gd name="connsiteY155" fmla="*/ 92528 h 147917"/>
                <a:gd name="connsiteX156" fmla="*/ 966160 w 1150112"/>
                <a:gd name="connsiteY156" fmla="*/ 118392 h 147917"/>
                <a:gd name="connsiteX157" fmla="*/ 966160 w 1150112"/>
                <a:gd name="connsiteY157" fmla="*/ 118392 h 147917"/>
                <a:gd name="connsiteX158" fmla="*/ 1121975 w 1150112"/>
                <a:gd name="connsiteY158" fmla="*/ 40877 h 147917"/>
                <a:gd name="connsiteX159" fmla="*/ 1106065 w 1150112"/>
                <a:gd name="connsiteY159" fmla="*/ 105382 h 147917"/>
                <a:gd name="connsiteX160" fmla="*/ 1084511 w 1150112"/>
                <a:gd name="connsiteY160" fmla="*/ 40799 h 147917"/>
                <a:gd name="connsiteX161" fmla="*/ 1065151 w 1150112"/>
                <a:gd name="connsiteY161" fmla="*/ 40799 h 147917"/>
                <a:gd name="connsiteX162" fmla="*/ 1043362 w 1150112"/>
                <a:gd name="connsiteY162" fmla="*/ 105382 h 147917"/>
                <a:gd name="connsiteX163" fmla="*/ 1026825 w 1150112"/>
                <a:gd name="connsiteY163" fmla="*/ 40799 h 147917"/>
                <a:gd name="connsiteX164" fmla="*/ 999549 w 1150112"/>
                <a:gd name="connsiteY164" fmla="*/ 40799 h 147917"/>
                <a:gd name="connsiteX165" fmla="*/ 1031841 w 1150112"/>
                <a:gd name="connsiteY165" fmla="*/ 145589 h 147917"/>
                <a:gd name="connsiteX166" fmla="*/ 1053395 w 1150112"/>
                <a:gd name="connsiteY166" fmla="*/ 145589 h 147917"/>
                <a:gd name="connsiteX167" fmla="*/ 1074714 w 1150112"/>
                <a:gd name="connsiteY167" fmla="*/ 79674 h 147917"/>
                <a:gd name="connsiteX168" fmla="*/ 1096267 w 1150112"/>
                <a:gd name="connsiteY168" fmla="*/ 145746 h 147917"/>
                <a:gd name="connsiteX169" fmla="*/ 1117821 w 1150112"/>
                <a:gd name="connsiteY169" fmla="*/ 145746 h 147917"/>
                <a:gd name="connsiteX170" fmla="*/ 1150113 w 1150112"/>
                <a:gd name="connsiteY170" fmla="*/ 40955 h 147917"/>
                <a:gd name="connsiteX171" fmla="*/ 1122132 w 1150112"/>
                <a:gd name="connsiteY171" fmla="*/ 40955 h 147917"/>
                <a:gd name="connsiteX172" fmla="*/ 885040 w 1150112"/>
                <a:gd name="connsiteY172" fmla="*/ 114082 h 147917"/>
                <a:gd name="connsiteX173" fmla="*/ 885040 w 1150112"/>
                <a:gd name="connsiteY173" fmla="*/ 42 h 147917"/>
                <a:gd name="connsiteX174" fmla="*/ 859175 w 1150112"/>
                <a:gd name="connsiteY174" fmla="*/ 42 h 147917"/>
                <a:gd name="connsiteX175" fmla="*/ 859175 w 1150112"/>
                <a:gd name="connsiteY175" fmla="*/ 115571 h 147917"/>
                <a:gd name="connsiteX176" fmla="*/ 886607 w 1150112"/>
                <a:gd name="connsiteY176" fmla="*/ 145746 h 147917"/>
                <a:gd name="connsiteX177" fmla="*/ 904556 w 1150112"/>
                <a:gd name="connsiteY177" fmla="*/ 145746 h 147917"/>
                <a:gd name="connsiteX178" fmla="*/ 904556 w 1150112"/>
                <a:gd name="connsiteY178" fmla="*/ 123487 h 147917"/>
                <a:gd name="connsiteX179" fmla="*/ 894445 w 1150112"/>
                <a:gd name="connsiteY179" fmla="*/ 123487 h 147917"/>
                <a:gd name="connsiteX180" fmla="*/ 885251 w 1150112"/>
                <a:gd name="connsiteY180" fmla="*/ 117299 h 147917"/>
                <a:gd name="connsiteX181" fmla="*/ 885118 w 1150112"/>
                <a:gd name="connsiteY181" fmla="*/ 116276 h 147917"/>
                <a:gd name="connsiteX182" fmla="*/ 885118 w 1150112"/>
                <a:gd name="connsiteY182" fmla="*/ 114160 h 147917"/>
                <a:gd name="connsiteX183" fmla="*/ 885118 w 1150112"/>
                <a:gd name="connsiteY183" fmla="*/ 114160 h 147917"/>
                <a:gd name="connsiteX184" fmla="*/ 123680 w 1150112"/>
                <a:gd name="connsiteY184" fmla="*/ 61020 h 147917"/>
                <a:gd name="connsiteX185" fmla="*/ 137318 w 1150112"/>
                <a:gd name="connsiteY185" fmla="*/ 47382 h 147917"/>
                <a:gd name="connsiteX186" fmla="*/ 109337 w 1150112"/>
                <a:gd name="connsiteY186" fmla="*/ 47382 h 147917"/>
                <a:gd name="connsiteX187" fmla="*/ 109337 w 1150112"/>
                <a:gd name="connsiteY187" fmla="*/ 14385 h 147917"/>
                <a:gd name="connsiteX188" fmla="*/ 94994 w 1150112"/>
                <a:gd name="connsiteY188" fmla="*/ 14385 h 147917"/>
                <a:gd name="connsiteX189" fmla="*/ 94994 w 1150112"/>
                <a:gd name="connsiteY189" fmla="*/ 118471 h 147917"/>
                <a:gd name="connsiteX190" fmla="*/ 115224 w 1150112"/>
                <a:gd name="connsiteY190" fmla="*/ 144861 h 147917"/>
                <a:gd name="connsiteX191" fmla="*/ 117253 w 1150112"/>
                <a:gd name="connsiteY191" fmla="*/ 145041 h 147917"/>
                <a:gd name="connsiteX192" fmla="*/ 131596 w 1150112"/>
                <a:gd name="connsiteY192" fmla="*/ 145041 h 147917"/>
                <a:gd name="connsiteX193" fmla="*/ 131596 w 1150112"/>
                <a:gd name="connsiteY193" fmla="*/ 132109 h 147917"/>
                <a:gd name="connsiteX194" fmla="*/ 123758 w 1150112"/>
                <a:gd name="connsiteY194" fmla="*/ 132109 h 147917"/>
                <a:gd name="connsiteX195" fmla="*/ 110175 w 1150112"/>
                <a:gd name="connsiteY195" fmla="*/ 121231 h 147917"/>
                <a:gd name="connsiteX196" fmla="*/ 110121 w 1150112"/>
                <a:gd name="connsiteY196" fmla="*/ 120587 h 147917"/>
                <a:gd name="connsiteX197" fmla="*/ 110121 w 1150112"/>
                <a:gd name="connsiteY197" fmla="*/ 60315 h 147917"/>
                <a:gd name="connsiteX198" fmla="*/ 123758 w 1150112"/>
                <a:gd name="connsiteY198" fmla="*/ 61020 h 147917"/>
                <a:gd name="connsiteX199" fmla="*/ 123758 w 1150112"/>
                <a:gd name="connsiteY199" fmla="*/ 61020 h 1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150112" h="147917">
                  <a:moveTo>
                    <a:pt x="53375" y="89001"/>
                  </a:moveTo>
                  <a:lnTo>
                    <a:pt x="37700" y="87590"/>
                  </a:lnTo>
                  <a:cubicBezTo>
                    <a:pt x="24767" y="86885"/>
                    <a:pt x="19751" y="81163"/>
                    <a:pt x="19751" y="73247"/>
                  </a:cubicBezTo>
                  <a:cubicBezTo>
                    <a:pt x="19751" y="63215"/>
                    <a:pt x="27589" y="56709"/>
                    <a:pt x="42010" y="56709"/>
                  </a:cubicBezTo>
                  <a:cubicBezTo>
                    <a:pt x="51518" y="56071"/>
                    <a:pt x="60941" y="58851"/>
                    <a:pt x="68580" y="64547"/>
                  </a:cubicBezTo>
                  <a:lnTo>
                    <a:pt x="77907" y="55220"/>
                  </a:lnTo>
                  <a:cubicBezTo>
                    <a:pt x="67636" y="47414"/>
                    <a:pt x="54882" y="43599"/>
                    <a:pt x="42010" y="44482"/>
                  </a:cubicBezTo>
                  <a:cubicBezTo>
                    <a:pt x="20457" y="44482"/>
                    <a:pt x="4703" y="55220"/>
                    <a:pt x="4703" y="73952"/>
                  </a:cubicBezTo>
                  <a:cubicBezTo>
                    <a:pt x="4703" y="90490"/>
                    <a:pt x="15440" y="99112"/>
                    <a:pt x="34878" y="101228"/>
                  </a:cubicBezTo>
                  <a:lnTo>
                    <a:pt x="51416" y="102639"/>
                  </a:lnTo>
                  <a:cubicBezTo>
                    <a:pt x="62937" y="103344"/>
                    <a:pt x="67953" y="108360"/>
                    <a:pt x="67953" y="116982"/>
                  </a:cubicBezTo>
                  <a:cubicBezTo>
                    <a:pt x="67953" y="128503"/>
                    <a:pt x="57921" y="134930"/>
                    <a:pt x="41383" y="134930"/>
                  </a:cubicBezTo>
                  <a:cubicBezTo>
                    <a:pt x="29811" y="135450"/>
                    <a:pt x="18514" y="131299"/>
                    <a:pt x="10032" y="123409"/>
                  </a:cubicBezTo>
                  <a:lnTo>
                    <a:pt x="0" y="133441"/>
                  </a:lnTo>
                  <a:cubicBezTo>
                    <a:pt x="11449" y="143505"/>
                    <a:pt x="26400" y="148658"/>
                    <a:pt x="41618" y="147784"/>
                  </a:cubicBezTo>
                  <a:cubicBezTo>
                    <a:pt x="65994" y="147784"/>
                    <a:pt x="82532" y="136263"/>
                    <a:pt x="82532" y="116903"/>
                  </a:cubicBezTo>
                  <a:cubicBezTo>
                    <a:pt x="82532" y="97544"/>
                    <a:pt x="70618" y="90490"/>
                    <a:pt x="53375" y="89001"/>
                  </a:cubicBezTo>
                  <a:close/>
                  <a:moveTo>
                    <a:pt x="178779" y="43777"/>
                  </a:moveTo>
                  <a:cubicBezTo>
                    <a:pt x="163104" y="43777"/>
                    <a:pt x="152209" y="46677"/>
                    <a:pt x="143588" y="58120"/>
                  </a:cubicBezTo>
                  <a:lnTo>
                    <a:pt x="152915" y="67447"/>
                  </a:lnTo>
                  <a:cubicBezTo>
                    <a:pt x="158636" y="58825"/>
                    <a:pt x="165142" y="55926"/>
                    <a:pt x="178074" y="55926"/>
                  </a:cubicBezTo>
                  <a:cubicBezTo>
                    <a:pt x="196728" y="55926"/>
                    <a:pt x="203938" y="63136"/>
                    <a:pt x="203938" y="78185"/>
                  </a:cubicBezTo>
                  <a:lnTo>
                    <a:pt x="203938" y="88217"/>
                  </a:lnTo>
                  <a:lnTo>
                    <a:pt x="173920" y="88217"/>
                  </a:lnTo>
                  <a:cubicBezTo>
                    <a:pt x="151661" y="88217"/>
                    <a:pt x="139434" y="99739"/>
                    <a:pt x="139434" y="116903"/>
                  </a:cubicBezTo>
                  <a:cubicBezTo>
                    <a:pt x="139166" y="124507"/>
                    <a:pt x="141736" y="131938"/>
                    <a:pt x="146644" y="137752"/>
                  </a:cubicBezTo>
                  <a:cubicBezTo>
                    <a:pt x="154405" y="144867"/>
                    <a:pt x="164870" y="148268"/>
                    <a:pt x="175331" y="147079"/>
                  </a:cubicBezTo>
                  <a:cubicBezTo>
                    <a:pt x="185992" y="148169"/>
                    <a:pt x="196571" y="144364"/>
                    <a:pt x="204095" y="136733"/>
                  </a:cubicBezTo>
                  <a:lnTo>
                    <a:pt x="204095" y="146765"/>
                  </a:lnTo>
                  <a:lnTo>
                    <a:pt x="218438" y="146765"/>
                  </a:lnTo>
                  <a:lnTo>
                    <a:pt x="218438" y="78577"/>
                  </a:lnTo>
                  <a:cubicBezTo>
                    <a:pt x="219144" y="55299"/>
                    <a:pt x="206290" y="43777"/>
                    <a:pt x="179014" y="43777"/>
                  </a:cubicBezTo>
                  <a:close/>
                  <a:moveTo>
                    <a:pt x="204722" y="109849"/>
                  </a:moveTo>
                  <a:cubicBezTo>
                    <a:pt x="205290" y="116025"/>
                    <a:pt x="203497" y="122185"/>
                    <a:pt x="199706" y="127092"/>
                  </a:cubicBezTo>
                  <a:cubicBezTo>
                    <a:pt x="193539" y="132305"/>
                    <a:pt x="185443" y="134642"/>
                    <a:pt x="177447" y="133519"/>
                  </a:cubicBezTo>
                  <a:cubicBezTo>
                    <a:pt x="161771" y="133519"/>
                    <a:pt x="154482" y="127798"/>
                    <a:pt x="154482" y="116276"/>
                  </a:cubicBezTo>
                  <a:cubicBezTo>
                    <a:pt x="154482" y="104755"/>
                    <a:pt x="161693" y="98328"/>
                    <a:pt x="176741" y="98328"/>
                  </a:cubicBezTo>
                  <a:lnTo>
                    <a:pt x="204722" y="98328"/>
                  </a:lnTo>
                  <a:lnTo>
                    <a:pt x="204722" y="109849"/>
                  </a:lnTo>
                  <a:close/>
                  <a:moveTo>
                    <a:pt x="277222" y="56709"/>
                  </a:moveTo>
                  <a:cubicBezTo>
                    <a:pt x="286364" y="56271"/>
                    <a:pt x="295072" y="60640"/>
                    <a:pt x="300186" y="68231"/>
                  </a:cubicBezTo>
                  <a:lnTo>
                    <a:pt x="310218" y="58904"/>
                  </a:lnTo>
                  <a:cubicBezTo>
                    <a:pt x="302252" y="48981"/>
                    <a:pt x="289911" y="43617"/>
                    <a:pt x="277222" y="44561"/>
                  </a:cubicBezTo>
                  <a:cubicBezTo>
                    <a:pt x="252062" y="44561"/>
                    <a:pt x="232703" y="61804"/>
                    <a:pt x="232703" y="96212"/>
                  </a:cubicBezTo>
                  <a:cubicBezTo>
                    <a:pt x="232703" y="130619"/>
                    <a:pt x="252062" y="147862"/>
                    <a:pt x="277222" y="147862"/>
                  </a:cubicBezTo>
                  <a:cubicBezTo>
                    <a:pt x="290020" y="148544"/>
                    <a:pt x="302342" y="142924"/>
                    <a:pt x="310218" y="132814"/>
                  </a:cubicBezTo>
                  <a:lnTo>
                    <a:pt x="300186" y="123487"/>
                  </a:lnTo>
                  <a:cubicBezTo>
                    <a:pt x="294751" y="130703"/>
                    <a:pt x="286256" y="134965"/>
                    <a:pt x="277222" y="135009"/>
                  </a:cubicBezTo>
                  <a:cubicBezTo>
                    <a:pt x="268011" y="135786"/>
                    <a:pt x="259141" y="131336"/>
                    <a:pt x="254257" y="123487"/>
                  </a:cubicBezTo>
                  <a:cubicBezTo>
                    <a:pt x="245644" y="106572"/>
                    <a:pt x="245644" y="86557"/>
                    <a:pt x="254257" y="69642"/>
                  </a:cubicBezTo>
                  <a:cubicBezTo>
                    <a:pt x="258847" y="61332"/>
                    <a:pt x="267736" y="56327"/>
                    <a:pt x="277222" y="56709"/>
                  </a:cubicBezTo>
                  <a:lnTo>
                    <a:pt x="277222" y="56709"/>
                  </a:lnTo>
                  <a:close/>
                  <a:moveTo>
                    <a:pt x="402626" y="45188"/>
                  </a:moveTo>
                  <a:lnTo>
                    <a:pt x="383972" y="45188"/>
                  </a:lnTo>
                  <a:lnTo>
                    <a:pt x="339061" y="89706"/>
                  </a:lnTo>
                  <a:lnTo>
                    <a:pt x="339061" y="42"/>
                  </a:lnTo>
                  <a:lnTo>
                    <a:pt x="324718" y="42"/>
                  </a:lnTo>
                  <a:lnTo>
                    <a:pt x="324718" y="145746"/>
                  </a:lnTo>
                  <a:lnTo>
                    <a:pt x="339061" y="145746"/>
                  </a:lnTo>
                  <a:lnTo>
                    <a:pt x="339061" y="109144"/>
                  </a:lnTo>
                  <a:lnTo>
                    <a:pt x="357010" y="91195"/>
                  </a:lnTo>
                  <a:lnTo>
                    <a:pt x="390712" y="146060"/>
                  </a:lnTo>
                  <a:lnTo>
                    <a:pt x="408504" y="146060"/>
                  </a:lnTo>
                  <a:lnTo>
                    <a:pt x="366886" y="81477"/>
                  </a:lnTo>
                  <a:close/>
                  <a:moveTo>
                    <a:pt x="471520" y="40172"/>
                  </a:moveTo>
                  <a:cubicBezTo>
                    <a:pt x="459708" y="39563"/>
                    <a:pt x="448194" y="44008"/>
                    <a:pt x="439855" y="52399"/>
                  </a:cubicBezTo>
                  <a:cubicBezTo>
                    <a:pt x="430528" y="62431"/>
                    <a:pt x="427628" y="73952"/>
                    <a:pt x="427628" y="93312"/>
                  </a:cubicBezTo>
                  <a:cubicBezTo>
                    <a:pt x="427628" y="112671"/>
                    <a:pt x="429744" y="124192"/>
                    <a:pt x="439855" y="134225"/>
                  </a:cubicBezTo>
                  <a:cubicBezTo>
                    <a:pt x="457976" y="151344"/>
                    <a:pt x="486317" y="151344"/>
                    <a:pt x="504438" y="134225"/>
                  </a:cubicBezTo>
                  <a:cubicBezTo>
                    <a:pt x="513765" y="124192"/>
                    <a:pt x="516665" y="112671"/>
                    <a:pt x="516665" y="93312"/>
                  </a:cubicBezTo>
                  <a:cubicBezTo>
                    <a:pt x="516665" y="73952"/>
                    <a:pt x="514549" y="62431"/>
                    <a:pt x="504438" y="52399"/>
                  </a:cubicBezTo>
                  <a:cubicBezTo>
                    <a:pt x="496020" y="43730"/>
                    <a:pt x="484193" y="39250"/>
                    <a:pt x="472147" y="40172"/>
                  </a:cubicBezTo>
                  <a:lnTo>
                    <a:pt x="472147" y="40172"/>
                  </a:lnTo>
                  <a:close/>
                  <a:moveTo>
                    <a:pt x="483746" y="119176"/>
                  </a:moveTo>
                  <a:cubicBezTo>
                    <a:pt x="480455" y="122267"/>
                    <a:pt x="476018" y="123831"/>
                    <a:pt x="471520" y="123487"/>
                  </a:cubicBezTo>
                  <a:cubicBezTo>
                    <a:pt x="467076" y="123485"/>
                    <a:pt x="462757" y="121964"/>
                    <a:pt x="459293" y="119176"/>
                  </a:cubicBezTo>
                  <a:cubicBezTo>
                    <a:pt x="453571" y="113455"/>
                    <a:pt x="453571" y="104833"/>
                    <a:pt x="453571" y="93312"/>
                  </a:cubicBezTo>
                  <a:cubicBezTo>
                    <a:pt x="453571" y="81790"/>
                    <a:pt x="454276" y="73247"/>
                    <a:pt x="459293" y="68152"/>
                  </a:cubicBezTo>
                  <a:cubicBezTo>
                    <a:pt x="462522" y="64963"/>
                    <a:pt x="467005" y="63382"/>
                    <a:pt x="471520" y="63842"/>
                  </a:cubicBezTo>
                  <a:cubicBezTo>
                    <a:pt x="475987" y="63720"/>
                    <a:pt x="480345" y="65256"/>
                    <a:pt x="483746" y="68152"/>
                  </a:cubicBezTo>
                  <a:cubicBezTo>
                    <a:pt x="489468" y="73874"/>
                    <a:pt x="489468" y="82496"/>
                    <a:pt x="489468" y="93312"/>
                  </a:cubicBezTo>
                  <a:cubicBezTo>
                    <a:pt x="489468" y="104128"/>
                    <a:pt x="489468" y="113376"/>
                    <a:pt x="483746" y="119176"/>
                  </a:cubicBezTo>
                  <a:lnTo>
                    <a:pt x="483746" y="119176"/>
                  </a:lnTo>
                  <a:close/>
                  <a:moveTo>
                    <a:pt x="585637" y="40799"/>
                  </a:moveTo>
                  <a:lnTo>
                    <a:pt x="565259" y="105382"/>
                  </a:lnTo>
                  <a:lnTo>
                    <a:pt x="543705" y="40799"/>
                  </a:lnTo>
                  <a:lnTo>
                    <a:pt x="516430" y="40799"/>
                  </a:lnTo>
                  <a:lnTo>
                    <a:pt x="555227" y="145589"/>
                  </a:lnTo>
                  <a:lnTo>
                    <a:pt x="576075" y="145589"/>
                  </a:lnTo>
                  <a:lnTo>
                    <a:pt x="614088" y="40799"/>
                  </a:lnTo>
                  <a:lnTo>
                    <a:pt x="586108" y="40799"/>
                  </a:lnTo>
                  <a:close/>
                  <a:moveTo>
                    <a:pt x="657431" y="40093"/>
                  </a:moveTo>
                  <a:cubicBezTo>
                    <a:pt x="630156" y="40093"/>
                    <a:pt x="611502" y="59453"/>
                    <a:pt x="611502" y="93233"/>
                  </a:cubicBezTo>
                  <a:cubicBezTo>
                    <a:pt x="611502" y="135557"/>
                    <a:pt x="635015" y="147079"/>
                    <a:pt x="660331" y="147079"/>
                  </a:cubicBezTo>
                  <a:cubicBezTo>
                    <a:pt x="675239" y="147856"/>
                    <a:pt x="689676" y="141762"/>
                    <a:pt x="699520" y="130541"/>
                  </a:cubicBezTo>
                  <a:lnTo>
                    <a:pt x="683845" y="114865"/>
                  </a:lnTo>
                  <a:cubicBezTo>
                    <a:pt x="677974" y="121660"/>
                    <a:pt x="669298" y="125363"/>
                    <a:pt x="660331" y="124898"/>
                  </a:cubicBezTo>
                  <a:cubicBezTo>
                    <a:pt x="648637" y="125866"/>
                    <a:pt x="638378" y="117174"/>
                    <a:pt x="637414" y="105483"/>
                  </a:cubicBezTo>
                  <a:cubicBezTo>
                    <a:pt x="637390" y="105267"/>
                    <a:pt x="637374" y="105050"/>
                    <a:pt x="637367" y="104833"/>
                  </a:cubicBezTo>
                  <a:lnTo>
                    <a:pt x="637367" y="101228"/>
                  </a:lnTo>
                  <a:lnTo>
                    <a:pt x="702655" y="101228"/>
                  </a:lnTo>
                  <a:lnTo>
                    <a:pt x="702655" y="89706"/>
                  </a:lnTo>
                  <a:cubicBezTo>
                    <a:pt x="703360" y="61020"/>
                    <a:pt x="686980" y="39466"/>
                    <a:pt x="657431" y="40172"/>
                  </a:cubicBezTo>
                  <a:lnTo>
                    <a:pt x="657431" y="40172"/>
                  </a:lnTo>
                  <a:close/>
                  <a:moveTo>
                    <a:pt x="637367" y="83906"/>
                  </a:moveTo>
                  <a:cubicBezTo>
                    <a:pt x="637367" y="79969"/>
                    <a:pt x="638088" y="76065"/>
                    <a:pt x="639483" y="72385"/>
                  </a:cubicBezTo>
                  <a:cubicBezTo>
                    <a:pt x="644248" y="62863"/>
                    <a:pt x="655824" y="59003"/>
                    <a:pt x="665347" y="63763"/>
                  </a:cubicBezTo>
                  <a:cubicBezTo>
                    <a:pt x="669047" y="65669"/>
                    <a:pt x="672064" y="68683"/>
                    <a:pt x="673969" y="72385"/>
                  </a:cubicBezTo>
                  <a:cubicBezTo>
                    <a:pt x="675427" y="76047"/>
                    <a:pt x="676148" y="79964"/>
                    <a:pt x="676085" y="83906"/>
                  </a:cubicBezTo>
                  <a:lnTo>
                    <a:pt x="637288" y="83906"/>
                  </a:lnTo>
                  <a:close/>
                  <a:moveTo>
                    <a:pt x="741452" y="50909"/>
                  </a:moveTo>
                  <a:lnTo>
                    <a:pt x="741452" y="40955"/>
                  </a:lnTo>
                  <a:lnTo>
                    <a:pt x="715587" y="40955"/>
                  </a:lnTo>
                  <a:lnTo>
                    <a:pt x="715587" y="145746"/>
                  </a:lnTo>
                  <a:lnTo>
                    <a:pt x="741452" y="145746"/>
                  </a:lnTo>
                  <a:lnTo>
                    <a:pt x="741452" y="82574"/>
                  </a:lnTo>
                  <a:cubicBezTo>
                    <a:pt x="740668" y="73189"/>
                    <a:pt x="747213" y="64772"/>
                    <a:pt x="756500" y="63215"/>
                  </a:cubicBezTo>
                  <a:lnTo>
                    <a:pt x="757911" y="63215"/>
                  </a:lnTo>
                  <a:cubicBezTo>
                    <a:pt x="763186" y="63219"/>
                    <a:pt x="768187" y="65575"/>
                    <a:pt x="771549" y="69642"/>
                  </a:cubicBezTo>
                  <a:lnTo>
                    <a:pt x="791614" y="49577"/>
                  </a:lnTo>
                  <a:cubicBezTo>
                    <a:pt x="785155" y="43108"/>
                    <a:pt x="776377" y="39494"/>
                    <a:pt x="767238" y="39545"/>
                  </a:cubicBezTo>
                  <a:cubicBezTo>
                    <a:pt x="757465" y="39966"/>
                    <a:pt x="748224" y="44085"/>
                    <a:pt x="741374" y="51066"/>
                  </a:cubicBezTo>
                  <a:lnTo>
                    <a:pt x="741374" y="51066"/>
                  </a:lnTo>
                  <a:close/>
                  <a:moveTo>
                    <a:pt x="801019" y="30061"/>
                  </a:moveTo>
                  <a:lnTo>
                    <a:pt x="801019" y="145746"/>
                  </a:lnTo>
                  <a:lnTo>
                    <a:pt x="826884" y="145746"/>
                  </a:lnTo>
                  <a:lnTo>
                    <a:pt x="826884" y="63215"/>
                  </a:lnTo>
                  <a:lnTo>
                    <a:pt x="846243" y="63215"/>
                  </a:lnTo>
                  <a:lnTo>
                    <a:pt x="846243" y="43072"/>
                  </a:lnTo>
                  <a:lnTo>
                    <a:pt x="826884" y="43072"/>
                  </a:lnTo>
                  <a:lnTo>
                    <a:pt x="826884" y="31628"/>
                  </a:lnTo>
                  <a:cubicBezTo>
                    <a:pt x="826053" y="27380"/>
                    <a:pt x="828827" y="23263"/>
                    <a:pt x="833075" y="22432"/>
                  </a:cubicBezTo>
                  <a:cubicBezTo>
                    <a:pt x="833412" y="22367"/>
                    <a:pt x="833749" y="22323"/>
                    <a:pt x="834094" y="22302"/>
                  </a:cubicBezTo>
                  <a:lnTo>
                    <a:pt x="846321" y="22302"/>
                  </a:lnTo>
                  <a:lnTo>
                    <a:pt x="846321" y="42"/>
                  </a:lnTo>
                  <a:lnTo>
                    <a:pt x="831743" y="42"/>
                  </a:lnTo>
                  <a:cubicBezTo>
                    <a:pt x="815950" y="-807"/>
                    <a:pt x="802422" y="11221"/>
                    <a:pt x="801411" y="27004"/>
                  </a:cubicBezTo>
                  <a:lnTo>
                    <a:pt x="801411" y="30139"/>
                  </a:lnTo>
                  <a:lnTo>
                    <a:pt x="801411" y="30139"/>
                  </a:lnTo>
                  <a:close/>
                  <a:moveTo>
                    <a:pt x="953934" y="39388"/>
                  </a:moveTo>
                  <a:cubicBezTo>
                    <a:pt x="941809" y="38861"/>
                    <a:pt x="930052" y="43572"/>
                    <a:pt x="921642" y="52320"/>
                  </a:cubicBezTo>
                  <a:cubicBezTo>
                    <a:pt x="912629" y="62431"/>
                    <a:pt x="910121" y="74031"/>
                    <a:pt x="910121" y="93312"/>
                  </a:cubicBezTo>
                  <a:cubicBezTo>
                    <a:pt x="910121" y="112593"/>
                    <a:pt x="912237" y="124192"/>
                    <a:pt x="922347" y="134225"/>
                  </a:cubicBezTo>
                  <a:cubicBezTo>
                    <a:pt x="940468" y="151344"/>
                    <a:pt x="968810" y="151344"/>
                    <a:pt x="986931" y="134225"/>
                  </a:cubicBezTo>
                  <a:cubicBezTo>
                    <a:pt x="996258" y="124192"/>
                    <a:pt x="999158" y="112671"/>
                    <a:pt x="999158" y="93312"/>
                  </a:cubicBezTo>
                  <a:cubicBezTo>
                    <a:pt x="999158" y="73952"/>
                    <a:pt x="997041" y="62431"/>
                    <a:pt x="986931" y="52399"/>
                  </a:cubicBezTo>
                  <a:cubicBezTo>
                    <a:pt x="978411" y="43816"/>
                    <a:pt x="966725" y="39136"/>
                    <a:pt x="954639" y="39466"/>
                  </a:cubicBezTo>
                  <a:lnTo>
                    <a:pt x="954639" y="39466"/>
                  </a:lnTo>
                  <a:close/>
                  <a:moveTo>
                    <a:pt x="966160" y="118392"/>
                  </a:moveTo>
                  <a:cubicBezTo>
                    <a:pt x="962869" y="121483"/>
                    <a:pt x="958433" y="123047"/>
                    <a:pt x="953934" y="122703"/>
                  </a:cubicBezTo>
                  <a:cubicBezTo>
                    <a:pt x="949490" y="122702"/>
                    <a:pt x="945171" y="121180"/>
                    <a:pt x="941707" y="118392"/>
                  </a:cubicBezTo>
                  <a:cubicBezTo>
                    <a:pt x="935985" y="112671"/>
                    <a:pt x="935985" y="104049"/>
                    <a:pt x="935985" y="92528"/>
                  </a:cubicBezTo>
                  <a:cubicBezTo>
                    <a:pt x="935985" y="81006"/>
                    <a:pt x="936691" y="72463"/>
                    <a:pt x="941707" y="67369"/>
                  </a:cubicBezTo>
                  <a:cubicBezTo>
                    <a:pt x="944936" y="64179"/>
                    <a:pt x="949419" y="62599"/>
                    <a:pt x="953934" y="63058"/>
                  </a:cubicBezTo>
                  <a:cubicBezTo>
                    <a:pt x="958401" y="62936"/>
                    <a:pt x="962759" y="64472"/>
                    <a:pt x="966160" y="67369"/>
                  </a:cubicBezTo>
                  <a:cubicBezTo>
                    <a:pt x="971882" y="73090"/>
                    <a:pt x="971882" y="81712"/>
                    <a:pt x="971882" y="92528"/>
                  </a:cubicBezTo>
                  <a:cubicBezTo>
                    <a:pt x="971882" y="103344"/>
                    <a:pt x="971882" y="113376"/>
                    <a:pt x="966160" y="118392"/>
                  </a:cubicBezTo>
                  <a:lnTo>
                    <a:pt x="966160" y="118392"/>
                  </a:lnTo>
                  <a:close/>
                  <a:moveTo>
                    <a:pt x="1121975" y="40877"/>
                  </a:moveTo>
                  <a:lnTo>
                    <a:pt x="1106065" y="105382"/>
                  </a:lnTo>
                  <a:lnTo>
                    <a:pt x="1084511" y="40799"/>
                  </a:lnTo>
                  <a:lnTo>
                    <a:pt x="1065151" y="40799"/>
                  </a:lnTo>
                  <a:lnTo>
                    <a:pt x="1043362" y="105382"/>
                  </a:lnTo>
                  <a:lnTo>
                    <a:pt x="1026825" y="40799"/>
                  </a:lnTo>
                  <a:lnTo>
                    <a:pt x="999549" y="40799"/>
                  </a:lnTo>
                  <a:lnTo>
                    <a:pt x="1031841" y="145589"/>
                  </a:lnTo>
                  <a:lnTo>
                    <a:pt x="1053395" y="145589"/>
                  </a:lnTo>
                  <a:lnTo>
                    <a:pt x="1074714" y="79674"/>
                  </a:lnTo>
                  <a:lnTo>
                    <a:pt x="1096267" y="145746"/>
                  </a:lnTo>
                  <a:lnTo>
                    <a:pt x="1117821" y="145746"/>
                  </a:lnTo>
                  <a:lnTo>
                    <a:pt x="1150113" y="40955"/>
                  </a:lnTo>
                  <a:lnTo>
                    <a:pt x="1122132" y="40955"/>
                  </a:lnTo>
                  <a:close/>
                  <a:moveTo>
                    <a:pt x="885040" y="114082"/>
                  </a:moveTo>
                  <a:lnTo>
                    <a:pt x="885040" y="42"/>
                  </a:lnTo>
                  <a:lnTo>
                    <a:pt x="859175" y="42"/>
                  </a:lnTo>
                  <a:lnTo>
                    <a:pt x="859175" y="115571"/>
                  </a:lnTo>
                  <a:cubicBezTo>
                    <a:pt x="858423" y="131478"/>
                    <a:pt x="870704" y="144985"/>
                    <a:pt x="886607" y="145746"/>
                  </a:cubicBezTo>
                  <a:lnTo>
                    <a:pt x="904556" y="145746"/>
                  </a:lnTo>
                  <a:lnTo>
                    <a:pt x="904556" y="123487"/>
                  </a:lnTo>
                  <a:lnTo>
                    <a:pt x="894445" y="123487"/>
                  </a:lnTo>
                  <a:cubicBezTo>
                    <a:pt x="890197" y="124318"/>
                    <a:pt x="886082" y="121547"/>
                    <a:pt x="885251" y="117299"/>
                  </a:cubicBezTo>
                  <a:cubicBezTo>
                    <a:pt x="885181" y="116961"/>
                    <a:pt x="885142" y="116620"/>
                    <a:pt x="885118" y="116276"/>
                  </a:cubicBezTo>
                  <a:lnTo>
                    <a:pt x="885118" y="114160"/>
                  </a:lnTo>
                  <a:lnTo>
                    <a:pt x="885118" y="114160"/>
                  </a:lnTo>
                  <a:close/>
                  <a:moveTo>
                    <a:pt x="123680" y="61020"/>
                  </a:moveTo>
                  <a:lnTo>
                    <a:pt x="137318" y="47382"/>
                  </a:lnTo>
                  <a:lnTo>
                    <a:pt x="109337" y="47382"/>
                  </a:lnTo>
                  <a:lnTo>
                    <a:pt x="109337" y="14385"/>
                  </a:lnTo>
                  <a:lnTo>
                    <a:pt x="94994" y="14385"/>
                  </a:lnTo>
                  <a:lnTo>
                    <a:pt x="94994" y="118471"/>
                  </a:lnTo>
                  <a:cubicBezTo>
                    <a:pt x="93293" y="131345"/>
                    <a:pt x="102350" y="143161"/>
                    <a:pt x="115224" y="144861"/>
                  </a:cubicBezTo>
                  <a:cubicBezTo>
                    <a:pt x="115898" y="144951"/>
                    <a:pt x="116574" y="145010"/>
                    <a:pt x="117253" y="145041"/>
                  </a:cubicBezTo>
                  <a:lnTo>
                    <a:pt x="131596" y="145041"/>
                  </a:lnTo>
                  <a:lnTo>
                    <a:pt x="131596" y="132109"/>
                  </a:lnTo>
                  <a:lnTo>
                    <a:pt x="123758" y="132109"/>
                  </a:lnTo>
                  <a:cubicBezTo>
                    <a:pt x="117004" y="132855"/>
                    <a:pt x="110922" y="127986"/>
                    <a:pt x="110175" y="121231"/>
                  </a:cubicBezTo>
                  <a:cubicBezTo>
                    <a:pt x="110151" y="121017"/>
                    <a:pt x="110133" y="120802"/>
                    <a:pt x="110121" y="120587"/>
                  </a:cubicBezTo>
                  <a:lnTo>
                    <a:pt x="110121" y="60315"/>
                  </a:lnTo>
                  <a:lnTo>
                    <a:pt x="123758" y="61020"/>
                  </a:lnTo>
                  <a:lnTo>
                    <a:pt x="123758" y="61020"/>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9" name="Freeform: Shape 68">
              <a:extLst>
                <a:ext uri="{FF2B5EF4-FFF2-40B4-BE49-F238E27FC236}">
                  <a16:creationId xmlns:a16="http://schemas.microsoft.com/office/drawing/2014/main" id="{4575FF26-573E-46B2-8992-DAB4EC05824C}"/>
                </a:ext>
              </a:extLst>
            </p:cNvPr>
            <p:cNvSpPr/>
            <p:nvPr/>
          </p:nvSpPr>
          <p:spPr>
            <a:xfrm>
              <a:off x="20712162" y="3247286"/>
              <a:ext cx="223219" cy="99069"/>
            </a:xfrm>
            <a:custGeom>
              <a:avLst/>
              <a:gdLst>
                <a:gd name="connsiteX0" fmla="*/ 198060 w 223219"/>
                <a:gd name="connsiteY0" fmla="*/ 73910 h 99069"/>
                <a:gd name="connsiteX1" fmla="*/ 198060 w 223219"/>
                <a:gd name="connsiteY1" fmla="*/ 0 h 99069"/>
                <a:gd name="connsiteX2" fmla="*/ 223219 w 223219"/>
                <a:gd name="connsiteY2" fmla="*/ 0 h 99069"/>
                <a:gd name="connsiteX3" fmla="*/ 223219 w 223219"/>
                <a:gd name="connsiteY3" fmla="*/ 99069 h 99069"/>
                <a:gd name="connsiteX4" fmla="*/ 0 w 223219"/>
                <a:gd name="connsiteY4" fmla="*/ 99069 h 99069"/>
                <a:gd name="connsiteX5" fmla="*/ 0 w 223219"/>
                <a:gd name="connsiteY5" fmla="*/ 0 h 99069"/>
                <a:gd name="connsiteX6" fmla="*/ 24375 w 223219"/>
                <a:gd name="connsiteY6" fmla="*/ 0 h 99069"/>
                <a:gd name="connsiteX7" fmla="*/ 24375 w 223219"/>
                <a:gd name="connsiteY7" fmla="*/ 73910 h 99069"/>
                <a:gd name="connsiteX8" fmla="*/ 198060 w 223219"/>
                <a:gd name="connsiteY8" fmla="*/ 73910 h 9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19" h="99069">
                  <a:moveTo>
                    <a:pt x="198060" y="73910"/>
                  </a:moveTo>
                  <a:lnTo>
                    <a:pt x="198060" y="0"/>
                  </a:lnTo>
                  <a:lnTo>
                    <a:pt x="223219" y="0"/>
                  </a:lnTo>
                  <a:lnTo>
                    <a:pt x="223219" y="99069"/>
                  </a:lnTo>
                  <a:lnTo>
                    <a:pt x="0" y="99069"/>
                  </a:lnTo>
                  <a:lnTo>
                    <a:pt x="0" y="0"/>
                  </a:lnTo>
                  <a:lnTo>
                    <a:pt x="24375" y="0"/>
                  </a:lnTo>
                  <a:lnTo>
                    <a:pt x="24375" y="73910"/>
                  </a:lnTo>
                  <a:lnTo>
                    <a:pt x="198060" y="73910"/>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0" name="Freeform: Shape 69">
              <a:extLst>
                <a:ext uri="{FF2B5EF4-FFF2-40B4-BE49-F238E27FC236}">
                  <a16:creationId xmlns:a16="http://schemas.microsoft.com/office/drawing/2014/main" id="{31F21C5A-83CB-40BF-BFB5-D8834D6E1F74}"/>
                </a:ext>
              </a:extLst>
            </p:cNvPr>
            <p:cNvSpPr/>
            <p:nvPr/>
          </p:nvSpPr>
          <p:spPr>
            <a:xfrm>
              <a:off x="20761619" y="3067801"/>
              <a:ext cx="185206" cy="229019"/>
            </a:xfrm>
            <a:custGeom>
              <a:avLst/>
              <a:gdLst>
                <a:gd name="connsiteX0" fmla="*/ 2195 w 185206"/>
                <a:gd name="connsiteY0" fmla="*/ 172274 h 229019"/>
                <a:gd name="connsiteX1" fmla="*/ 123523 w 185206"/>
                <a:gd name="connsiteY1" fmla="*/ 198139 h 229019"/>
                <a:gd name="connsiteX2" fmla="*/ 128539 w 185206"/>
                <a:gd name="connsiteY2" fmla="*/ 173763 h 229019"/>
                <a:gd name="connsiteX3" fmla="*/ 7367 w 185206"/>
                <a:gd name="connsiteY3" fmla="*/ 147899 h 229019"/>
                <a:gd name="connsiteX4" fmla="*/ 18732 w 185206"/>
                <a:gd name="connsiteY4" fmla="*/ 114118 h 229019"/>
                <a:gd name="connsiteX5" fmla="*/ 131439 w 185206"/>
                <a:gd name="connsiteY5" fmla="*/ 166552 h 229019"/>
                <a:gd name="connsiteX6" fmla="*/ 142177 w 185206"/>
                <a:gd name="connsiteY6" fmla="*/ 144293 h 229019"/>
                <a:gd name="connsiteX7" fmla="*/ 29470 w 185206"/>
                <a:gd name="connsiteY7" fmla="*/ 91937 h 229019"/>
                <a:gd name="connsiteX8" fmla="*/ 49613 w 185206"/>
                <a:gd name="connsiteY8" fmla="*/ 58862 h 229019"/>
                <a:gd name="connsiteX9" fmla="*/ 145077 w 185206"/>
                <a:gd name="connsiteY9" fmla="*/ 138572 h 229019"/>
                <a:gd name="connsiteX10" fmla="*/ 160752 w 185206"/>
                <a:gd name="connsiteY10" fmla="*/ 119212 h 229019"/>
                <a:gd name="connsiteX11" fmla="*/ 65367 w 185206"/>
                <a:gd name="connsiteY11" fmla="*/ 39737 h 229019"/>
                <a:gd name="connsiteX12" fmla="*/ 111375 w 185206"/>
                <a:gd name="connsiteY12" fmla="*/ 0 h 229019"/>
                <a:gd name="connsiteX13" fmla="*/ 91232 w 185206"/>
                <a:gd name="connsiteY13" fmla="*/ 15127 h 229019"/>
                <a:gd name="connsiteX14" fmla="*/ 165142 w 185206"/>
                <a:gd name="connsiteY14" fmla="*/ 114902 h 229019"/>
                <a:gd name="connsiteX15" fmla="*/ 185206 w 185206"/>
                <a:gd name="connsiteY15" fmla="*/ 99853 h 229019"/>
                <a:gd name="connsiteX16" fmla="*/ 0 w 185206"/>
                <a:gd name="connsiteY16" fmla="*/ 229019 h 229019"/>
                <a:gd name="connsiteX17" fmla="*/ 124228 w 185206"/>
                <a:gd name="connsiteY17" fmla="*/ 229019 h 229019"/>
                <a:gd name="connsiteX18" fmla="*/ 124228 w 185206"/>
                <a:gd name="connsiteY18" fmla="*/ 203860 h 229019"/>
                <a:gd name="connsiteX19" fmla="*/ 0 w 185206"/>
                <a:gd name="connsiteY19" fmla="*/ 203860 h 229019"/>
                <a:gd name="connsiteX20" fmla="*/ 0 w 185206"/>
                <a:gd name="connsiteY20" fmla="*/ 229019 h 22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5206" h="229019">
                  <a:moveTo>
                    <a:pt x="2195" y="172274"/>
                  </a:moveTo>
                  <a:lnTo>
                    <a:pt x="123523" y="198139"/>
                  </a:lnTo>
                  <a:lnTo>
                    <a:pt x="128539" y="173763"/>
                  </a:lnTo>
                  <a:lnTo>
                    <a:pt x="7367" y="147899"/>
                  </a:lnTo>
                  <a:close/>
                  <a:moveTo>
                    <a:pt x="18732" y="114118"/>
                  </a:moveTo>
                  <a:lnTo>
                    <a:pt x="131439" y="166552"/>
                  </a:lnTo>
                  <a:lnTo>
                    <a:pt x="142177" y="144293"/>
                  </a:lnTo>
                  <a:lnTo>
                    <a:pt x="29470" y="91937"/>
                  </a:lnTo>
                  <a:close/>
                  <a:moveTo>
                    <a:pt x="49613" y="58862"/>
                  </a:moveTo>
                  <a:lnTo>
                    <a:pt x="145077" y="138572"/>
                  </a:lnTo>
                  <a:lnTo>
                    <a:pt x="160752" y="119212"/>
                  </a:lnTo>
                  <a:lnTo>
                    <a:pt x="65367" y="39737"/>
                  </a:lnTo>
                  <a:close/>
                  <a:moveTo>
                    <a:pt x="111375" y="0"/>
                  </a:moveTo>
                  <a:lnTo>
                    <a:pt x="91232" y="15127"/>
                  </a:lnTo>
                  <a:lnTo>
                    <a:pt x="165142" y="114902"/>
                  </a:lnTo>
                  <a:lnTo>
                    <a:pt x="185206" y="99853"/>
                  </a:lnTo>
                  <a:close/>
                  <a:moveTo>
                    <a:pt x="0" y="229019"/>
                  </a:moveTo>
                  <a:lnTo>
                    <a:pt x="124228" y="229019"/>
                  </a:lnTo>
                  <a:lnTo>
                    <a:pt x="124228" y="203860"/>
                  </a:lnTo>
                  <a:lnTo>
                    <a:pt x="0" y="203860"/>
                  </a:lnTo>
                  <a:lnTo>
                    <a:pt x="0" y="229019"/>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cxnSp>
        <p:nvCxnSpPr>
          <p:cNvPr id="86" name="Straight Connector 85">
            <a:extLst>
              <a:ext uri="{FF2B5EF4-FFF2-40B4-BE49-F238E27FC236}">
                <a16:creationId xmlns:a16="http://schemas.microsoft.com/office/drawing/2014/main" id="{213440CE-6825-423F-9D13-A7F0DA48ACDC}"/>
              </a:ext>
              <a:ext uri="{C183D7F6-B498-43B3-948B-1728B52AA6E4}">
                <adec:decorative xmlns:adec="http://schemas.microsoft.com/office/drawing/2017/decorative" val="1"/>
              </a:ext>
            </a:extLst>
          </p:cNvPr>
          <p:cNvCxnSpPr>
            <a:cxnSpLocks/>
          </p:cNvCxnSpPr>
          <p:nvPr/>
        </p:nvCxnSpPr>
        <p:spPr>
          <a:xfrm>
            <a:off x="4247108" y="1783449"/>
            <a:ext cx="0" cy="1810543"/>
          </a:xfrm>
          <a:prstGeom prst="line">
            <a:avLst/>
          </a:prstGeom>
          <a:ln w="12700">
            <a:solidFill>
              <a:schemeClr val="accent3">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009E093-491E-48E5-AA34-74EF416E94EE}"/>
              </a:ext>
              <a:ext uri="{C183D7F6-B498-43B3-948B-1728B52AA6E4}">
                <adec:decorative xmlns:adec="http://schemas.microsoft.com/office/drawing/2017/decorative" val="1"/>
              </a:ext>
            </a:extLst>
          </p:cNvPr>
          <p:cNvCxnSpPr>
            <a:cxnSpLocks/>
          </p:cNvCxnSpPr>
          <p:nvPr/>
        </p:nvCxnSpPr>
        <p:spPr>
          <a:xfrm>
            <a:off x="7946481" y="1783449"/>
            <a:ext cx="0" cy="1810543"/>
          </a:xfrm>
          <a:prstGeom prst="line">
            <a:avLst/>
          </a:prstGeom>
          <a:ln w="12700">
            <a:solidFill>
              <a:schemeClr val="accent3">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5E9D4C4-7654-4BFB-9D61-460477EC89C6}"/>
              </a:ext>
              <a:ext uri="{C183D7F6-B498-43B3-948B-1728B52AA6E4}">
                <adec:decorative xmlns:adec="http://schemas.microsoft.com/office/drawing/2017/decorative" val="1"/>
              </a:ext>
            </a:extLst>
          </p:cNvPr>
          <p:cNvCxnSpPr>
            <a:cxnSpLocks/>
          </p:cNvCxnSpPr>
          <p:nvPr/>
        </p:nvCxnSpPr>
        <p:spPr>
          <a:xfrm flipV="1">
            <a:off x="586547" y="3593992"/>
            <a:ext cx="11022843" cy="1"/>
          </a:xfrm>
          <a:prstGeom prst="line">
            <a:avLst/>
          </a:prstGeom>
          <a:ln w="12700">
            <a:solidFill>
              <a:schemeClr val="accent3">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78C45176-AE7F-43B6-87F9-6974F4693204}"/>
              </a:ext>
            </a:extLst>
          </p:cNvPr>
          <p:cNvSpPr>
            <a:spLocks noGrp="1"/>
          </p:cNvSpPr>
          <p:nvPr>
            <p:ph type="title"/>
          </p:nvPr>
        </p:nvSpPr>
        <p:spPr/>
        <p:txBody>
          <a:bodyPr/>
          <a:lstStyle/>
          <a:p>
            <a:r>
              <a:rPr kumimoji="0" lang="en-US" sz="3600" b="0" i="0" u="none" strike="noStrike" kern="1200" cap="none" spc="-50" normalizeH="0" baseline="0" noProof="0" dirty="0">
                <a:ln w="3175">
                  <a:noFill/>
                </a:ln>
                <a:solidFill>
                  <a:srgbClr val="FFFFFF"/>
                </a:solidFill>
                <a:effectLst/>
                <a:uLnTx/>
                <a:uFillTx/>
                <a:ea typeface="Open Sans" panose="020B0606030504020204" pitchFamily="34" charset="0"/>
                <a:cs typeface="Open Sans" panose="020B0606030504020204" pitchFamily="34" charset="0"/>
              </a:rPr>
              <a:t>.NET ecosystem momentum </a:t>
            </a:r>
            <a:endParaRPr lang="en-US" dirty="0"/>
          </a:p>
        </p:txBody>
      </p:sp>
      <p:pic>
        <p:nvPicPr>
          <p:cNvPr id="7" name="Graphic 6">
            <a:extLst>
              <a:ext uri="{FF2B5EF4-FFF2-40B4-BE49-F238E27FC236}">
                <a16:creationId xmlns:a16="http://schemas.microsoft.com/office/drawing/2014/main" id="{C0A8A623-7011-45E5-85F5-2480732D9C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53042" y="2925706"/>
            <a:ext cx="601412" cy="437238"/>
          </a:xfrm>
          <a:prstGeom prst="rect">
            <a:avLst/>
          </a:prstGeom>
        </p:spPr>
      </p:pic>
      <p:sp>
        <p:nvSpPr>
          <p:cNvPr id="24" name="Text Placeholder 1">
            <a:extLst>
              <a:ext uri="{FF2B5EF4-FFF2-40B4-BE49-F238E27FC236}">
                <a16:creationId xmlns:a16="http://schemas.microsoft.com/office/drawing/2014/main" id="{B5DD1B8A-9C85-4C20-8FBE-7A613FB31794}"/>
              </a:ext>
            </a:extLst>
          </p:cNvPr>
          <p:cNvSpPr txBox="1">
            <a:spLocks/>
          </p:cNvSpPr>
          <p:nvPr/>
        </p:nvSpPr>
        <p:spPr>
          <a:xfrm>
            <a:off x="3969551" y="4021656"/>
            <a:ext cx="5068760" cy="11633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6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&gt;48,000</a:t>
            </a: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1800" b="0" i="0" u="none" strike="noStrike" kern="1200" cap="none" spc="-5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Community members have contributors to .NET</a:t>
            </a:r>
          </a:p>
        </p:txBody>
      </p:sp>
      <p:sp>
        <p:nvSpPr>
          <p:cNvPr id="32" name="Rectangle 31">
            <a:extLst>
              <a:ext uri="{FF2B5EF4-FFF2-40B4-BE49-F238E27FC236}">
                <a16:creationId xmlns:a16="http://schemas.microsoft.com/office/drawing/2014/main" id="{E1173BE4-AC5F-42FD-9822-22F679B52B54}"/>
              </a:ext>
            </a:extLst>
          </p:cNvPr>
          <p:cNvSpPr/>
          <p:nvPr/>
        </p:nvSpPr>
        <p:spPr>
          <a:xfrm>
            <a:off x="46673" y="1589028"/>
            <a:ext cx="11732119" cy="216848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077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42" presetClass="path" presetSubtype="0" decel="100000" fill="hold" grpId="1" nodeType="withEffect" nodePh="1">
                                  <p:stCondLst>
                                    <p:cond delay="0"/>
                                  </p:stCondLst>
                                  <p:endCondLst>
                                    <p:cond evt="begin" delay="0">
                                      <p:tn val="8"/>
                                    </p:cond>
                                  </p:endCondLst>
                                  <p:childTnLst>
                                    <p:animMotion origin="layout" path="M 0 0 L 0 0.03542 " pathEditMode="relative" rAng="0" ptsTypes="AA">
                                      <p:cBhvr>
                                        <p:cTn id="9" dur="500" spd="-100000" fill="hold"/>
                                        <p:tgtEl>
                                          <p:spTgt spid="46"/>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par>
                                <p:cTn id="13" presetID="42" presetClass="path" presetSubtype="0" decel="100000" fill="hold" grpId="1" nodeType="withEffect">
                                  <p:stCondLst>
                                    <p:cond delay="100"/>
                                  </p:stCondLst>
                                  <p:childTnLst>
                                    <p:animMotion origin="layout" path="M 3.75E-6 -2.96296E-6 L 3.75E-6 0.03542 " pathEditMode="relative" rAng="0" ptsTypes="AA">
                                      <p:cBhvr>
                                        <p:cTn id="14" dur="500" spd="-100000" fill="hold"/>
                                        <p:tgtEl>
                                          <p:spTgt spid="47"/>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42" presetClass="path" presetSubtype="0" decel="100000" fill="hold" grpId="1" nodeType="withEffect">
                                  <p:stCondLst>
                                    <p:cond delay="100"/>
                                  </p:stCondLst>
                                  <p:childTnLst>
                                    <p:animMotion origin="layout" path="M 1.25E-6 4.44444E-6 L 1.25E-6 0.03541 " pathEditMode="relative" rAng="0" ptsTypes="AA">
                                      <p:cBhvr>
                                        <p:cTn id="19" dur="500" spd="-100000" fill="hold"/>
                                        <p:tgtEl>
                                          <p:spTgt spid="43"/>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42" presetClass="path" presetSubtype="0" decel="100000" fill="hold" grpId="1" nodeType="withEffect">
                                  <p:stCondLst>
                                    <p:cond delay="100"/>
                                  </p:stCondLst>
                                  <p:childTnLst>
                                    <p:animMotion origin="layout" path="M -4.375E-6 2.96296E-6 L -4.375E-6 0.03541 " pathEditMode="relative" rAng="0" ptsTypes="AA">
                                      <p:cBhvr>
                                        <p:cTn id="24" dur="500" spd="-100000" fill="hold"/>
                                        <p:tgtEl>
                                          <p:spTgt spid="50"/>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42" presetClass="path" presetSubtype="0" decel="100000" fill="hold" grpId="1" nodeType="withEffect">
                                  <p:stCondLst>
                                    <p:cond delay="100"/>
                                  </p:stCondLst>
                                  <p:childTnLst>
                                    <p:animMotion origin="layout" path="M -2.70833E-6 2.96296E-6 L -2.70833E-6 0.03541 " pathEditMode="relative" rAng="0" ptsTypes="AA">
                                      <p:cBhvr>
                                        <p:cTn id="29" dur="500" spd="-100000" fill="hold"/>
                                        <p:tgtEl>
                                          <p:spTgt spid="54"/>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par>
                                <p:cTn id="33" presetID="42" presetClass="path" presetSubtype="0" decel="100000" fill="hold" grpId="1" nodeType="withEffect">
                                  <p:stCondLst>
                                    <p:cond delay="100"/>
                                  </p:stCondLst>
                                  <p:childTnLst>
                                    <p:animMotion origin="layout" path="M 2.29167E-6 -4.07407E-6 L 2.29167E-6 0.03542 " pathEditMode="relative" rAng="0" ptsTypes="AA">
                                      <p:cBhvr>
                                        <p:cTn id="34" dur="500" spd="-100000" fill="hold"/>
                                        <p:tgtEl>
                                          <p:spTgt spid="56"/>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500"/>
                                        <p:tgtEl>
                                          <p:spTgt spid="86"/>
                                        </p:tgtEl>
                                      </p:cBhvr>
                                    </p:animEffect>
                                  </p:childTnLst>
                                </p:cTn>
                              </p:par>
                              <p:par>
                                <p:cTn id="38" presetID="42" presetClass="path" presetSubtype="0" decel="100000" fill="hold" nodeType="withEffect">
                                  <p:stCondLst>
                                    <p:cond delay="100"/>
                                  </p:stCondLst>
                                  <p:childTnLst>
                                    <p:animMotion origin="layout" path="M 2.70833E-6 1.85185E-6 L 2.70833E-6 0.03541 " pathEditMode="relative" rAng="0" ptsTypes="AA">
                                      <p:cBhvr>
                                        <p:cTn id="39" dur="500" spd="-100000" fill="hold"/>
                                        <p:tgtEl>
                                          <p:spTgt spid="86"/>
                                        </p:tgtEl>
                                        <p:attrNameLst>
                                          <p:attrName>ppt_x</p:attrName>
                                          <p:attrName>ppt_y</p:attrName>
                                        </p:attrNameLst>
                                      </p:cBhvr>
                                      <p:rCtr x="0" y="1759"/>
                                    </p:animMotion>
                                  </p:childTnLst>
                                </p:cTn>
                              </p:par>
                              <p:par>
                                <p:cTn id="40" presetID="10" presetClass="entr" presetSubtype="0" fill="hold" nodeType="withEffect">
                                  <p:stCondLst>
                                    <p:cond delay="100"/>
                                  </p:stCondLst>
                                  <p:childTnLst>
                                    <p:set>
                                      <p:cBhvr>
                                        <p:cTn id="41" dur="1" fill="hold">
                                          <p:stCondLst>
                                            <p:cond delay="0"/>
                                          </p:stCondLst>
                                        </p:cTn>
                                        <p:tgtEl>
                                          <p:spTgt spid="87"/>
                                        </p:tgtEl>
                                        <p:attrNameLst>
                                          <p:attrName>style.visibility</p:attrName>
                                        </p:attrNameLst>
                                      </p:cBhvr>
                                      <p:to>
                                        <p:strVal val="visible"/>
                                      </p:to>
                                    </p:set>
                                    <p:animEffect transition="in" filter="fade">
                                      <p:cBhvr>
                                        <p:cTn id="42" dur="500"/>
                                        <p:tgtEl>
                                          <p:spTgt spid="87"/>
                                        </p:tgtEl>
                                      </p:cBhvr>
                                    </p:animEffect>
                                  </p:childTnLst>
                                </p:cTn>
                              </p:par>
                              <p:par>
                                <p:cTn id="43" presetID="42" presetClass="path" presetSubtype="0" decel="100000" fill="hold" nodeType="withEffect">
                                  <p:stCondLst>
                                    <p:cond delay="100"/>
                                  </p:stCondLst>
                                  <p:childTnLst>
                                    <p:animMotion origin="layout" path="M -2.91667E-6 1.85185E-6 L -2.91667E-6 0.03541 " pathEditMode="relative" rAng="0" ptsTypes="AA">
                                      <p:cBhvr>
                                        <p:cTn id="44" dur="500" spd="-100000" fill="hold"/>
                                        <p:tgtEl>
                                          <p:spTgt spid="87"/>
                                        </p:tgtEl>
                                        <p:attrNameLst>
                                          <p:attrName>ppt_x</p:attrName>
                                          <p:attrName>ppt_y</p:attrName>
                                        </p:attrNameLst>
                                      </p:cBhvr>
                                      <p:rCtr x="0" y="1759"/>
                                    </p:animMotion>
                                  </p:childTnLst>
                                </p:cTn>
                              </p:par>
                              <p:par>
                                <p:cTn id="45" presetID="10" presetClass="entr" presetSubtype="0" fill="hold" nodeType="withEffect">
                                  <p:stCondLst>
                                    <p:cond delay="20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500"/>
                                        <p:tgtEl>
                                          <p:spTgt spid="88"/>
                                        </p:tgtEl>
                                      </p:cBhvr>
                                    </p:animEffect>
                                  </p:childTnLst>
                                </p:cTn>
                              </p:par>
                              <p:par>
                                <p:cTn id="48" presetID="42" presetClass="path" presetSubtype="0" decel="100000" fill="hold" nodeType="withEffect">
                                  <p:stCondLst>
                                    <p:cond delay="200"/>
                                  </p:stCondLst>
                                  <p:childTnLst>
                                    <p:animMotion origin="layout" path="M -2.08333E-7 -4.07407E-6 L -2.08333E-7 0.03542 " pathEditMode="relative" rAng="0" ptsTypes="AA">
                                      <p:cBhvr>
                                        <p:cTn id="49" dur="500" spd="-100000" fill="hold"/>
                                        <p:tgtEl>
                                          <p:spTgt spid="88"/>
                                        </p:tgtEl>
                                        <p:attrNameLst>
                                          <p:attrName>ppt_x</p:attrName>
                                          <p:attrName>ppt_y</p:attrName>
                                        </p:attrNameLst>
                                      </p:cBhvr>
                                      <p:rCtr x="0" y="1759"/>
                                    </p:animMotion>
                                  </p:childTnLst>
                                </p:cTn>
                              </p:par>
                              <p:par>
                                <p:cTn id="50" presetID="10" presetClass="entr" presetSubtype="0" fill="hold" nodeType="withEffect">
                                  <p:stCondLst>
                                    <p:cond delay="100"/>
                                  </p:stCondLst>
                                  <p:childTnLst>
                                    <p:set>
                                      <p:cBhvr>
                                        <p:cTn id="51" dur="1" fill="hold">
                                          <p:stCondLst>
                                            <p:cond delay="0"/>
                                          </p:stCondLst>
                                        </p:cTn>
                                        <p:tgtEl>
                                          <p:spTgt spid="67"/>
                                        </p:tgtEl>
                                        <p:attrNameLst>
                                          <p:attrName>style.visibility</p:attrName>
                                        </p:attrNameLst>
                                      </p:cBhvr>
                                      <p:to>
                                        <p:strVal val="visible"/>
                                      </p:to>
                                    </p:set>
                                    <p:animEffect transition="in" filter="fade">
                                      <p:cBhvr>
                                        <p:cTn id="52" dur="500"/>
                                        <p:tgtEl>
                                          <p:spTgt spid="67"/>
                                        </p:tgtEl>
                                      </p:cBhvr>
                                    </p:animEffect>
                                  </p:childTnLst>
                                </p:cTn>
                              </p:par>
                              <p:par>
                                <p:cTn id="53" presetID="42" presetClass="path" presetSubtype="0" decel="100000" fill="hold" nodeType="withEffect">
                                  <p:stCondLst>
                                    <p:cond delay="100"/>
                                  </p:stCondLst>
                                  <p:childTnLst>
                                    <p:animMotion origin="layout" path="M -3.75E-6 -1.85185E-6 L -3.75E-6 0.03542 " pathEditMode="relative" rAng="0" ptsTypes="AA">
                                      <p:cBhvr>
                                        <p:cTn id="54" dur="500" spd="-100000" fill="hold"/>
                                        <p:tgtEl>
                                          <p:spTgt spid="67"/>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par>
                                <p:cTn id="58" presetID="42" presetClass="path" presetSubtype="0" decel="100000" fill="hold" grpId="1" nodeType="withEffect">
                                  <p:stCondLst>
                                    <p:cond delay="100"/>
                                  </p:stCondLst>
                                  <p:childTnLst>
                                    <p:animMotion origin="layout" path="M -3.75E-6 -3.33333E-6 L -3.75E-6 0.03542 " pathEditMode="relative" rAng="0" ptsTypes="AA">
                                      <p:cBhvr>
                                        <p:cTn id="59" dur="500" spd="-100000" fill="hold"/>
                                        <p:tgtEl>
                                          <p:spTgt spid="41"/>
                                        </p:tgtEl>
                                        <p:attrNameLst>
                                          <p:attrName>ppt_x</p:attrName>
                                          <p:attrName>ppt_y</p:attrName>
                                        </p:attrNameLst>
                                      </p:cBhvr>
                                      <p:rCtr x="0" y="1759"/>
                                    </p:animMotion>
                                  </p:childTnLst>
                                </p:cTn>
                              </p:par>
                              <p:par>
                                <p:cTn id="60" presetID="10" presetClass="entr" presetSubtype="0" fill="hold" nodeType="withEffect">
                                  <p:stCondLst>
                                    <p:cond delay="20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par>
                                <p:cTn id="63" presetID="64" presetClass="path" presetSubtype="0" accel="50000" decel="50000" fill="hold" nodeType="withEffect">
                                  <p:stCondLst>
                                    <p:cond delay="200"/>
                                  </p:stCondLst>
                                  <p:childTnLst>
                                    <p:animMotion origin="layout" path="M 2.5E-6 -0.00578 L 0.00039 -0.0206 " pathEditMode="relative" rAng="0" ptsTypes="AA">
                                      <p:cBhvr>
                                        <p:cTn id="64" dur="500" fill="hold"/>
                                        <p:tgtEl>
                                          <p:spTgt spid="7"/>
                                        </p:tgtEl>
                                        <p:attrNameLst>
                                          <p:attrName>ppt_x</p:attrName>
                                          <p:attrName>ppt_y</p:attrName>
                                        </p:attrNameLst>
                                      </p:cBhvr>
                                      <p:rCtr x="13" y="-741"/>
                                    </p:animMotion>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left)">
                                      <p:cBhvr>
                                        <p:cTn id="69" dur="1000"/>
                                        <p:tgtEl>
                                          <p:spTgt spid="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par>
                                <p:cTn id="73" presetID="10" presetClass="entr" presetSubtype="0" fill="hold" grpId="0" nodeType="withEffect">
                                  <p:stCondLst>
                                    <p:cond delay="50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par>
                                <p:cTn id="76" presetID="42" presetClass="path" presetSubtype="0" decel="100000" fill="hold" grpId="1" nodeType="withEffect">
                                  <p:stCondLst>
                                    <p:cond delay="500"/>
                                  </p:stCondLst>
                                  <p:childTnLst>
                                    <p:animMotion origin="layout" path="M -3.54167E-6 -4.81481E-6 L -3.54167E-6 0.03542 " pathEditMode="relative" rAng="0" ptsTypes="AA">
                                      <p:cBhvr>
                                        <p:cTn id="77" dur="500" spd="-100000" fill="hold"/>
                                        <p:tgtEl>
                                          <p:spTgt spid="2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3" grpId="0"/>
      <p:bldP spid="43" grpId="1"/>
      <p:bldP spid="46" grpId="0"/>
      <p:bldP spid="46" grpId="1"/>
      <p:bldP spid="47" grpId="0"/>
      <p:bldP spid="47" grpId="1"/>
      <p:bldP spid="50" grpId="0"/>
      <p:bldP spid="50" grpId="1"/>
      <p:bldP spid="54" grpId="0"/>
      <p:bldP spid="54" grpId="1"/>
      <p:bldP spid="56" grpId="0"/>
      <p:bldP spid="56" grpId="1"/>
      <p:bldP spid="24" grpId="0"/>
      <p:bldP spid="24" grpId="1"/>
      <p:bldP spid="3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 commands: basic architecture </a:t>
            </a:r>
          </a:p>
        </p:txBody>
      </p:sp>
      <p:sp>
        <p:nvSpPr>
          <p:cNvPr id="4" name="TextBox 3"/>
          <p:cNvSpPr txBox="1"/>
          <p:nvPr/>
        </p:nvSpPr>
        <p:spPr>
          <a:xfrm>
            <a:off x="1722929" y="3009862"/>
            <a:ext cx="2315121" cy="754315"/>
          </a:xfrm>
          <a:prstGeom prst="rect">
            <a:avLst/>
          </a:prstGeom>
          <a:noFill/>
        </p:spPr>
        <p:txBody>
          <a:bodyPr wrap="none" rtlCol="0">
            <a:spAutoFit/>
          </a:bodyPr>
          <a:lstStyle/>
          <a:p>
            <a:r>
              <a:rPr lang="en-US" sz="4313" b="1" dirty="0">
                <a:latin typeface="Consolas" charset="0"/>
                <a:ea typeface="Consolas" charset="0"/>
                <a:cs typeface="Consolas" charset="0"/>
              </a:rPr>
              <a:t>dotnet</a:t>
            </a:r>
            <a:r>
              <a:rPr lang="en-US" sz="4313" dirty="0">
                <a:latin typeface="Consolas" charset="0"/>
                <a:ea typeface="Consolas" charset="0"/>
                <a:cs typeface="Consolas" charset="0"/>
              </a:rPr>
              <a:t> </a:t>
            </a:r>
          </a:p>
        </p:txBody>
      </p:sp>
      <p:sp>
        <p:nvSpPr>
          <p:cNvPr id="5" name="TextBox 4"/>
          <p:cNvSpPr txBox="1"/>
          <p:nvPr/>
        </p:nvSpPr>
        <p:spPr>
          <a:xfrm>
            <a:off x="4260519" y="3005023"/>
            <a:ext cx="1705383" cy="754315"/>
          </a:xfrm>
          <a:prstGeom prst="rect">
            <a:avLst/>
          </a:prstGeom>
          <a:noFill/>
        </p:spPr>
        <p:txBody>
          <a:bodyPr wrap="none" rtlCol="0">
            <a:spAutoFit/>
          </a:bodyPr>
          <a:lstStyle/>
          <a:p>
            <a:r>
              <a:rPr lang="en-US" sz="4313" b="1" dirty="0">
                <a:latin typeface="Consolas" charset="0"/>
                <a:ea typeface="Consolas" charset="0"/>
                <a:cs typeface="Consolas" charset="0"/>
              </a:rPr>
              <a:t>build</a:t>
            </a:r>
          </a:p>
        </p:txBody>
      </p:sp>
      <p:sp>
        <p:nvSpPr>
          <p:cNvPr id="6" name="TextBox 5"/>
          <p:cNvSpPr txBox="1"/>
          <p:nvPr/>
        </p:nvSpPr>
        <p:spPr>
          <a:xfrm>
            <a:off x="6305656" y="3005023"/>
            <a:ext cx="4754075" cy="754315"/>
          </a:xfrm>
          <a:prstGeom prst="rect">
            <a:avLst/>
          </a:prstGeom>
          <a:noFill/>
        </p:spPr>
        <p:txBody>
          <a:bodyPr wrap="none" rtlCol="0">
            <a:spAutoFit/>
          </a:bodyPr>
          <a:lstStyle/>
          <a:p>
            <a:r>
              <a:rPr lang="en-US" sz="4313" b="1" dirty="0">
                <a:latin typeface="Consolas" charset="0"/>
                <a:ea typeface="Consolas" charset="0"/>
                <a:cs typeface="Consolas" charset="0"/>
              </a:rPr>
              <a:t>--output [path]</a:t>
            </a:r>
          </a:p>
        </p:txBody>
      </p:sp>
      <p:sp>
        <p:nvSpPr>
          <p:cNvPr id="10" name="Left Brace 9"/>
          <p:cNvSpPr/>
          <p:nvPr/>
        </p:nvSpPr>
        <p:spPr>
          <a:xfrm rot="16200000">
            <a:off x="2596838" y="2706989"/>
            <a:ext cx="342777" cy="2364094"/>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p:cNvSpPr/>
          <p:nvPr/>
        </p:nvSpPr>
        <p:spPr>
          <a:xfrm rot="16200000">
            <a:off x="5016594" y="2883733"/>
            <a:ext cx="342777" cy="2035846"/>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p:cNvSpPr/>
          <p:nvPr/>
        </p:nvSpPr>
        <p:spPr>
          <a:xfrm rot="16200000">
            <a:off x="8546607" y="1597241"/>
            <a:ext cx="342777" cy="4586530"/>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1962671" y="4191867"/>
            <a:ext cx="1700594" cy="523220"/>
          </a:xfrm>
          <a:prstGeom prst="rect">
            <a:avLst/>
          </a:prstGeom>
          <a:noFill/>
        </p:spPr>
        <p:txBody>
          <a:bodyPr wrap="none" rtlCol="0">
            <a:spAutoFit/>
          </a:bodyPr>
          <a:lstStyle/>
          <a:p>
            <a:r>
              <a:rPr lang="en-US" sz="2800"/>
              <a:t>the driver</a:t>
            </a:r>
            <a:endParaRPr lang="en-US" sz="2800" dirty="0"/>
          </a:p>
        </p:txBody>
      </p:sp>
      <p:sp>
        <p:nvSpPr>
          <p:cNvPr id="14" name="TextBox 13"/>
          <p:cNvSpPr txBox="1"/>
          <p:nvPr/>
        </p:nvSpPr>
        <p:spPr>
          <a:xfrm>
            <a:off x="3889414" y="4191867"/>
            <a:ext cx="2785827" cy="523220"/>
          </a:xfrm>
          <a:prstGeom prst="rect">
            <a:avLst/>
          </a:prstGeom>
          <a:noFill/>
        </p:spPr>
        <p:txBody>
          <a:bodyPr wrap="none" rtlCol="0">
            <a:spAutoFit/>
          </a:bodyPr>
          <a:lstStyle/>
          <a:p>
            <a:r>
              <a:rPr lang="en-US" sz="2800" dirty="0"/>
              <a:t>verb (command)</a:t>
            </a:r>
          </a:p>
        </p:txBody>
      </p:sp>
      <p:sp>
        <p:nvSpPr>
          <p:cNvPr id="15" name="TextBox 14"/>
          <p:cNvSpPr txBox="1"/>
          <p:nvPr/>
        </p:nvSpPr>
        <p:spPr>
          <a:xfrm>
            <a:off x="7478824" y="4190982"/>
            <a:ext cx="2668872" cy="523220"/>
          </a:xfrm>
          <a:prstGeom prst="rect">
            <a:avLst/>
          </a:prstGeom>
          <a:noFill/>
        </p:spPr>
        <p:txBody>
          <a:bodyPr wrap="none" rtlCol="0">
            <a:spAutoFit/>
          </a:bodyPr>
          <a:lstStyle/>
          <a:p>
            <a:r>
              <a:rPr lang="en-US" sz="2800" dirty="0"/>
              <a:t>verb arguments</a:t>
            </a:r>
          </a:p>
        </p:txBody>
      </p:sp>
    </p:spTree>
    <p:extLst>
      <p:ext uri="{BB962C8B-B14F-4D97-AF65-F5344CB8AC3E}">
        <p14:creationId xmlns:p14="http://schemas.microsoft.com/office/powerpoint/2010/main" val="2509446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7"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strVal val="#ppt_h"/>
                                          </p:val>
                                        </p:tav>
                                        <p:tav tm="100000">
                                          <p:val>
                                            <p:strVal val="#ppt_h"/>
                                          </p:val>
                                        </p:tav>
                                      </p:tavLst>
                                    </p:anim>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7" presetClass="entr" presetSubtype="1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strVal val="#ppt_h"/>
                                          </p:val>
                                        </p:tav>
                                        <p:tav tm="100000">
                                          <p:val>
                                            <p:strVal val="#ppt_h"/>
                                          </p:val>
                                        </p:tav>
                                      </p:tavLst>
                                    </p:anim>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7" presetClass="entr" presetSubtype="1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500" fill="hold"/>
                                        <p:tgtEl>
                                          <p:spTgt spid="12"/>
                                        </p:tgtEl>
                                        <p:attrNameLst>
                                          <p:attrName>ppt_w</p:attrName>
                                        </p:attrNameLst>
                                      </p:cBhvr>
                                      <p:tavLst>
                                        <p:tav tm="0">
                                          <p:val>
                                            <p:fltVal val="0"/>
                                          </p:val>
                                        </p:tav>
                                        <p:tav tm="100000">
                                          <p:val>
                                            <p:strVal val="#ppt_w"/>
                                          </p:val>
                                        </p:tav>
                                      </p:tavLst>
                                    </p:anim>
                                    <p:anim calcmode="lin" valueType="num">
                                      <p:cBhvr>
                                        <p:cTn id="41" dur="500" fill="hold"/>
                                        <p:tgtEl>
                                          <p:spTgt spid="12"/>
                                        </p:tgtEl>
                                        <p:attrNameLst>
                                          <p:attrName>ppt_h</p:attrName>
                                        </p:attrNameLst>
                                      </p:cBhvr>
                                      <p:tavLst>
                                        <p:tav tm="0">
                                          <p:val>
                                            <p:strVal val="#ppt_h"/>
                                          </p:val>
                                        </p:tav>
                                        <p:tav tm="100000">
                                          <p:val>
                                            <p:strVal val="#ppt_h"/>
                                          </p:val>
                                        </p:tav>
                                      </p:tavLst>
                                    </p:anim>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animBg="1"/>
      <p:bldP spid="11" grpId="0" animBg="1"/>
      <p:bldP spid="12" grpId="0" animBg="1"/>
      <p:bldP spid="13" grpId="0"/>
      <p:bldP spid="14"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 commands: architecture explained</a:t>
            </a:r>
          </a:p>
        </p:txBody>
      </p:sp>
      <p:sp>
        <p:nvSpPr>
          <p:cNvPr id="3" name="Content Placeholder 2"/>
          <p:cNvSpPr>
            <a:spLocks noGrp="1"/>
          </p:cNvSpPr>
          <p:nvPr>
            <p:ph sz="quarter" idx="10"/>
          </p:nvPr>
        </p:nvSpPr>
        <p:spPr>
          <a:xfrm>
            <a:off x="838946" y="1825852"/>
            <a:ext cx="10514108" cy="4350721"/>
          </a:xfrm>
          <a:prstGeom prst="rect">
            <a:avLst/>
          </a:prstGeom>
        </p:spPr>
        <p:txBody>
          <a:bodyPr>
            <a:normAutofit/>
          </a:bodyPr>
          <a:lstStyle/>
          <a:p>
            <a:r>
              <a:rPr lang="en-US" b="1" dirty="0"/>
              <a:t>Driver</a:t>
            </a:r>
            <a:r>
              <a:rPr lang="en-US" dirty="0"/>
              <a:t>, dotnet, is invoked first, followed by a </a:t>
            </a:r>
            <a:r>
              <a:rPr lang="en-US" b="1" dirty="0"/>
              <a:t>verb</a:t>
            </a:r>
          </a:p>
          <a:p>
            <a:endParaRPr lang="en-US" dirty="0"/>
          </a:p>
          <a:p>
            <a:r>
              <a:rPr lang="en-US" dirty="0"/>
              <a:t>The verb is a </a:t>
            </a:r>
            <a:r>
              <a:rPr lang="en-US" b="1" dirty="0"/>
              <a:t>command</a:t>
            </a:r>
            <a:r>
              <a:rPr lang="en-US" dirty="0"/>
              <a:t> that is implemented as:</a:t>
            </a:r>
          </a:p>
          <a:p>
            <a:pPr lvl="1"/>
            <a:r>
              <a:rPr lang="en-US" dirty="0"/>
              <a:t>A </a:t>
            </a:r>
            <a:r>
              <a:rPr lang="en-US" dirty="0" err="1"/>
              <a:t>NuGet</a:t>
            </a:r>
            <a:r>
              <a:rPr lang="en-US" dirty="0"/>
              <a:t> package</a:t>
            </a:r>
          </a:p>
          <a:p>
            <a:pPr lvl="1"/>
            <a:r>
              <a:rPr lang="en-US" dirty="0"/>
              <a:t>A binary in the $PATH</a:t>
            </a:r>
          </a:p>
          <a:p>
            <a:endParaRPr lang="en-US" dirty="0"/>
          </a:p>
          <a:p>
            <a:r>
              <a:rPr lang="en-US" dirty="0"/>
              <a:t>Driver invokes the command passing the </a:t>
            </a:r>
            <a:r>
              <a:rPr lang="en-US" b="1" dirty="0"/>
              <a:t>arguments</a:t>
            </a:r>
            <a:r>
              <a:rPr lang="en-US" dirty="0"/>
              <a:t> to it</a:t>
            </a:r>
          </a:p>
          <a:p>
            <a:pPr lvl="1"/>
            <a:r>
              <a:rPr lang="en-US" dirty="0"/>
              <a:t>The command is responsible for the arguments</a:t>
            </a:r>
          </a:p>
          <a:p>
            <a:endParaRPr lang="en-US" dirty="0"/>
          </a:p>
        </p:txBody>
      </p:sp>
    </p:spTree>
    <p:extLst>
      <p:ext uri="{BB962C8B-B14F-4D97-AF65-F5344CB8AC3E}">
        <p14:creationId xmlns:p14="http://schemas.microsoft.com/office/powerpoint/2010/main" val="231185745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.NET SDK </a:t>
            </a:r>
            <a:r>
              <a:rPr lang="en-US" sz="4000" dirty="0" err="1"/>
              <a:t>Commandline</a:t>
            </a:r>
            <a:r>
              <a:rPr lang="en-US" sz="4000" dirty="0"/>
              <a:t> Usage (1/2)</a:t>
            </a:r>
          </a:p>
        </p:txBody>
      </p:sp>
      <p:graphicFrame>
        <p:nvGraphicFramePr>
          <p:cNvPr id="3" name="Table 2">
            <a:extLst>
              <a:ext uri="{FF2B5EF4-FFF2-40B4-BE49-F238E27FC236}">
                <a16:creationId xmlns:a16="http://schemas.microsoft.com/office/drawing/2014/main" id="{C76AA982-6F12-4D3D-B1C5-65A12C1616B6}"/>
              </a:ext>
            </a:extLst>
          </p:cNvPr>
          <p:cNvGraphicFramePr>
            <a:graphicFrameLocks noGrp="1"/>
          </p:cNvGraphicFramePr>
          <p:nvPr/>
        </p:nvGraphicFramePr>
        <p:xfrm>
          <a:off x="132299" y="1367245"/>
          <a:ext cx="11880039" cy="5329515"/>
        </p:xfrm>
        <a:graphic>
          <a:graphicData uri="http://schemas.openxmlformats.org/drawingml/2006/table">
            <a:tbl>
              <a:tblPr firstRow="1">
                <a:tableStyleId>{073A0DAA-6AF3-43AB-8588-CEC1D06C72B9}</a:tableStyleId>
              </a:tblPr>
              <a:tblGrid>
                <a:gridCol w="2465668">
                  <a:extLst>
                    <a:ext uri="{9D8B030D-6E8A-4147-A177-3AD203B41FA5}">
                      <a16:colId xmlns:a16="http://schemas.microsoft.com/office/drawing/2014/main" val="319874364"/>
                    </a:ext>
                  </a:extLst>
                </a:gridCol>
                <a:gridCol w="9414371">
                  <a:extLst>
                    <a:ext uri="{9D8B030D-6E8A-4147-A177-3AD203B41FA5}">
                      <a16:colId xmlns:a16="http://schemas.microsoft.com/office/drawing/2014/main" val="1744255638"/>
                    </a:ext>
                  </a:extLst>
                </a:gridCol>
              </a:tblGrid>
              <a:tr h="542007">
                <a:tc>
                  <a:txBody>
                    <a:bodyPr/>
                    <a:lstStyle/>
                    <a:p>
                      <a:pPr algn="l" fontAlgn="b"/>
                      <a:r>
                        <a:rPr lang="en-US" sz="2700" u="none" strike="noStrike" dirty="0">
                          <a:effectLst/>
                        </a:rPr>
                        <a:t>Command</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dirty="0">
                          <a:effectLst/>
                        </a:rPr>
                        <a:t>Purpose</a:t>
                      </a:r>
                      <a:endParaRPr lang="en-US" sz="2700" b="0" i="0" u="none" strike="noStrike" dirty="0">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818613867"/>
                  </a:ext>
                </a:extLst>
              </a:tr>
              <a:tr h="542007">
                <a:tc>
                  <a:txBody>
                    <a:bodyPr/>
                    <a:lstStyle/>
                    <a:p>
                      <a:pPr algn="l" fontAlgn="b"/>
                      <a:r>
                        <a:rPr lang="en-US" sz="2700" u="none" strike="noStrike" dirty="0">
                          <a:effectLst/>
                        </a:rPr>
                        <a:t>dotnet new  </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Initialize .NET projects.</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847847860"/>
                  </a:ext>
                </a:extLst>
              </a:tr>
              <a:tr h="542007">
                <a:tc>
                  <a:txBody>
                    <a:bodyPr/>
                    <a:lstStyle/>
                    <a:p>
                      <a:pPr algn="l" fontAlgn="b"/>
                      <a:r>
                        <a:rPr lang="en-US" sz="2700" u="none" strike="noStrike" dirty="0">
                          <a:effectLst/>
                        </a:rPr>
                        <a:t>dotnet restore  </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Restore dependencies specified in the .NET project.</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1977054690"/>
                  </a:ext>
                </a:extLst>
              </a:tr>
              <a:tr h="542007">
                <a:tc>
                  <a:txBody>
                    <a:bodyPr/>
                    <a:lstStyle/>
                    <a:p>
                      <a:pPr algn="l" fontAlgn="b"/>
                      <a:r>
                        <a:rPr lang="en-US" sz="2700" u="none" strike="noStrike">
                          <a:effectLst/>
                        </a:rPr>
                        <a:t>dotnet run  </a:t>
                      </a:r>
                      <a:endParaRPr lang="en-US" sz="2700" b="0" i="0" u="none" strike="noStrike">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Compiles and immediately executes a .NET project.</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3346013994"/>
                  </a:ext>
                </a:extLst>
              </a:tr>
              <a:tr h="542007">
                <a:tc>
                  <a:txBody>
                    <a:bodyPr/>
                    <a:lstStyle/>
                    <a:p>
                      <a:pPr algn="l" fontAlgn="b"/>
                      <a:r>
                        <a:rPr lang="en-US" sz="2700" u="none" strike="noStrike">
                          <a:effectLst/>
                        </a:rPr>
                        <a:t>dotnet build  </a:t>
                      </a:r>
                      <a:endParaRPr lang="en-US" sz="2700" b="0" i="0" u="none" strike="noStrike">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Builds a .NET project.</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52659758"/>
                  </a:ext>
                </a:extLst>
              </a:tr>
              <a:tr h="517062">
                <a:tc>
                  <a:txBody>
                    <a:bodyPr/>
                    <a:lstStyle/>
                    <a:p>
                      <a:pPr algn="l" fontAlgn="b"/>
                      <a:r>
                        <a:rPr lang="en-US" sz="2700" u="none" strike="noStrike" dirty="0">
                          <a:effectLst/>
                        </a:rPr>
                        <a:t>dotnet publish  </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dirty="0">
                          <a:effectLst/>
                        </a:rPr>
                        <a:t>Publishes a .NET project for deployment (incl. runtime).</a:t>
                      </a:r>
                      <a:endParaRPr lang="en-US" sz="2700" b="0" i="0" u="none" strike="noStrike" dirty="0">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176473586"/>
                  </a:ext>
                </a:extLst>
              </a:tr>
              <a:tr h="542007">
                <a:tc>
                  <a:txBody>
                    <a:bodyPr/>
                    <a:lstStyle/>
                    <a:p>
                      <a:pPr algn="l" fontAlgn="b"/>
                      <a:r>
                        <a:rPr lang="en-US" sz="2700" u="none" strike="noStrike">
                          <a:effectLst/>
                        </a:rPr>
                        <a:t>dotnet test  </a:t>
                      </a:r>
                      <a:endParaRPr lang="en-US" sz="2700" b="0" i="0" u="none" strike="noStrike">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Runs unit tests using the test runner specified in the project.</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704518248"/>
                  </a:ext>
                </a:extLst>
              </a:tr>
              <a:tr h="542007">
                <a:tc>
                  <a:txBody>
                    <a:bodyPr/>
                    <a:lstStyle/>
                    <a:p>
                      <a:pPr algn="l" fontAlgn="b"/>
                      <a:r>
                        <a:rPr lang="en-US" sz="2700" u="none" strike="noStrike">
                          <a:effectLst/>
                        </a:rPr>
                        <a:t>dotnet pack  </a:t>
                      </a:r>
                      <a:endParaRPr lang="en-US" sz="2700" b="0" i="0" u="none" strike="noStrike">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Creates a NuGet package.</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442031860"/>
                  </a:ext>
                </a:extLst>
              </a:tr>
              <a:tr h="1018404">
                <a:tc>
                  <a:txBody>
                    <a:bodyPr/>
                    <a:lstStyle/>
                    <a:p>
                      <a:pPr algn="l" fontAlgn="b"/>
                      <a:r>
                        <a:rPr lang="en-US" sz="2700" u="none" strike="noStrike" dirty="0">
                          <a:effectLst/>
                        </a:rPr>
                        <a:t>dotnet migrate  </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dirty="0">
                          <a:effectLst/>
                        </a:rPr>
                        <a:t>Migrates </a:t>
                      </a:r>
                      <a:r>
                        <a:rPr lang="en-US" sz="2700" u="none" strike="noStrike" dirty="0" err="1">
                          <a:effectLst/>
                        </a:rPr>
                        <a:t>project.json</a:t>
                      </a:r>
                      <a:r>
                        <a:rPr lang="en-US" sz="2700" u="none" strike="noStrike" dirty="0">
                          <a:effectLst/>
                        </a:rPr>
                        <a:t> project to </a:t>
                      </a:r>
                      <a:r>
                        <a:rPr lang="en-US" sz="2700" u="none" strike="noStrike" dirty="0" err="1">
                          <a:effectLst/>
                        </a:rPr>
                        <a:t>msbuild</a:t>
                      </a:r>
                      <a:r>
                        <a:rPr lang="en-US" sz="2700" u="none" strike="noStrike" dirty="0">
                          <a:effectLst/>
                        </a:rPr>
                        <a:t> based project.</a:t>
                      </a:r>
                      <a:endParaRPr lang="en-US" sz="2700" b="0" i="0" u="none" strike="noStrike" dirty="0">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485638740"/>
                  </a:ext>
                </a:extLst>
              </a:tr>
            </a:tbl>
          </a:graphicData>
        </a:graphic>
      </p:graphicFrame>
    </p:spTree>
    <p:extLst>
      <p:ext uri="{BB962C8B-B14F-4D97-AF65-F5344CB8AC3E}">
        <p14:creationId xmlns:p14="http://schemas.microsoft.com/office/powerpoint/2010/main" val="56840085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.NET SDK </a:t>
            </a:r>
            <a:r>
              <a:rPr lang="en-US" sz="4000" dirty="0" err="1"/>
              <a:t>Commandline</a:t>
            </a:r>
            <a:r>
              <a:rPr lang="en-US" sz="4000" dirty="0"/>
              <a:t> Usage (2/2)</a:t>
            </a:r>
          </a:p>
        </p:txBody>
      </p:sp>
      <p:graphicFrame>
        <p:nvGraphicFramePr>
          <p:cNvPr id="3" name="Table 2">
            <a:extLst>
              <a:ext uri="{FF2B5EF4-FFF2-40B4-BE49-F238E27FC236}">
                <a16:creationId xmlns:a16="http://schemas.microsoft.com/office/drawing/2014/main" id="{C76AA982-6F12-4D3D-B1C5-65A12C1616B6}"/>
              </a:ext>
            </a:extLst>
          </p:cNvPr>
          <p:cNvGraphicFramePr>
            <a:graphicFrameLocks noGrp="1"/>
          </p:cNvGraphicFramePr>
          <p:nvPr/>
        </p:nvGraphicFramePr>
        <p:xfrm>
          <a:off x="132299" y="1367245"/>
          <a:ext cx="11880039" cy="5329515"/>
        </p:xfrm>
        <a:graphic>
          <a:graphicData uri="http://schemas.openxmlformats.org/drawingml/2006/table">
            <a:tbl>
              <a:tblPr firstRow="1">
                <a:tableStyleId>{073A0DAA-6AF3-43AB-8588-CEC1D06C72B9}</a:tableStyleId>
              </a:tblPr>
              <a:tblGrid>
                <a:gridCol w="2465668">
                  <a:extLst>
                    <a:ext uri="{9D8B030D-6E8A-4147-A177-3AD203B41FA5}">
                      <a16:colId xmlns:a16="http://schemas.microsoft.com/office/drawing/2014/main" val="319874364"/>
                    </a:ext>
                  </a:extLst>
                </a:gridCol>
                <a:gridCol w="9414371">
                  <a:extLst>
                    <a:ext uri="{9D8B030D-6E8A-4147-A177-3AD203B41FA5}">
                      <a16:colId xmlns:a16="http://schemas.microsoft.com/office/drawing/2014/main" val="1744255638"/>
                    </a:ext>
                  </a:extLst>
                </a:gridCol>
              </a:tblGrid>
              <a:tr h="542007">
                <a:tc>
                  <a:txBody>
                    <a:bodyPr/>
                    <a:lstStyle/>
                    <a:p>
                      <a:pPr algn="l" fontAlgn="b"/>
                      <a:r>
                        <a:rPr lang="en-US" sz="2700" u="none" strike="noStrike" dirty="0">
                          <a:effectLst/>
                        </a:rPr>
                        <a:t>Command</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dirty="0">
                          <a:effectLst/>
                        </a:rPr>
                        <a:t>Purpose</a:t>
                      </a:r>
                      <a:endParaRPr lang="en-US" sz="2700" b="0" i="0" u="none" strike="noStrike" dirty="0">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818613867"/>
                  </a:ext>
                </a:extLst>
              </a:tr>
              <a:tr h="542007">
                <a:tc>
                  <a:txBody>
                    <a:bodyPr/>
                    <a:lstStyle/>
                    <a:p>
                      <a:pPr algn="l" fontAlgn="b"/>
                      <a:r>
                        <a:rPr lang="en-US" sz="2700" u="none" strike="noStrike" kern="1200">
                          <a:solidFill>
                            <a:schemeClr val="dk1"/>
                          </a:solidFill>
                          <a:effectLst/>
                          <a:latin typeface="+mn-lt"/>
                          <a:ea typeface="+mn-ea"/>
                          <a:cs typeface="+mn-cs"/>
                        </a:rPr>
                        <a:t>dotnet clean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Clean build output(s).</a:t>
                      </a:r>
                    </a:p>
                  </a:txBody>
                  <a:tcPr marL="4669" marR="4669" marT="4669" marB="0"/>
                </a:tc>
                <a:extLst>
                  <a:ext uri="{0D108BD9-81ED-4DB2-BD59-A6C34878D82A}">
                    <a16:rowId xmlns:a16="http://schemas.microsoft.com/office/drawing/2014/main" val="2847847860"/>
                  </a:ext>
                </a:extLst>
              </a:tr>
              <a:tr h="542007">
                <a:tc>
                  <a:txBody>
                    <a:bodyPr/>
                    <a:lstStyle/>
                    <a:p>
                      <a:pPr algn="l" fontAlgn="b"/>
                      <a:r>
                        <a:rPr lang="en-US" sz="2700" u="none" strike="noStrike" kern="1200">
                          <a:solidFill>
                            <a:schemeClr val="dk1"/>
                          </a:solidFill>
                          <a:effectLst/>
                          <a:latin typeface="+mn-lt"/>
                          <a:ea typeface="+mn-ea"/>
                          <a:cs typeface="+mn-cs"/>
                        </a:rPr>
                        <a:t>dotnet sln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Modify solution (SLN) files.</a:t>
                      </a:r>
                    </a:p>
                  </a:txBody>
                  <a:tcPr marL="4669" marR="4669" marT="4669" marB="0"/>
                </a:tc>
                <a:extLst>
                  <a:ext uri="{0D108BD9-81ED-4DB2-BD59-A6C34878D82A}">
                    <a16:rowId xmlns:a16="http://schemas.microsoft.com/office/drawing/2014/main" val="1977054690"/>
                  </a:ext>
                </a:extLst>
              </a:tr>
              <a:tr h="542007">
                <a:tc>
                  <a:txBody>
                    <a:bodyPr/>
                    <a:lstStyle/>
                    <a:p>
                      <a:pPr algn="l" fontAlgn="b"/>
                      <a:r>
                        <a:rPr lang="en-US" sz="2700" u="none" strike="noStrike" kern="1200">
                          <a:solidFill>
                            <a:schemeClr val="dk1"/>
                          </a:solidFill>
                          <a:effectLst/>
                          <a:latin typeface="+mn-lt"/>
                          <a:ea typeface="+mn-ea"/>
                          <a:cs typeface="+mn-cs"/>
                        </a:rPr>
                        <a:t>dotnet add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Add reference to the project.</a:t>
                      </a:r>
                    </a:p>
                  </a:txBody>
                  <a:tcPr marL="4669" marR="4669" marT="4669" marB="0"/>
                </a:tc>
                <a:extLst>
                  <a:ext uri="{0D108BD9-81ED-4DB2-BD59-A6C34878D82A}">
                    <a16:rowId xmlns:a16="http://schemas.microsoft.com/office/drawing/2014/main" val="3346013994"/>
                  </a:ext>
                </a:extLst>
              </a:tr>
              <a:tr h="542007">
                <a:tc>
                  <a:txBody>
                    <a:bodyPr/>
                    <a:lstStyle/>
                    <a:p>
                      <a:pPr algn="l" fontAlgn="b"/>
                      <a:r>
                        <a:rPr lang="en-US" sz="2700" u="none" strike="noStrike" kern="1200">
                          <a:solidFill>
                            <a:schemeClr val="dk1"/>
                          </a:solidFill>
                          <a:effectLst/>
                          <a:latin typeface="+mn-lt"/>
                          <a:ea typeface="+mn-ea"/>
                          <a:cs typeface="+mn-cs"/>
                        </a:rPr>
                        <a:t>dotnet remove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Remove reference from the project.</a:t>
                      </a:r>
                    </a:p>
                  </a:txBody>
                  <a:tcPr marL="4669" marR="4669" marT="4669" marB="0"/>
                </a:tc>
                <a:extLst>
                  <a:ext uri="{0D108BD9-81ED-4DB2-BD59-A6C34878D82A}">
                    <a16:rowId xmlns:a16="http://schemas.microsoft.com/office/drawing/2014/main" val="52659758"/>
                  </a:ext>
                </a:extLst>
              </a:tr>
              <a:tr h="517062">
                <a:tc>
                  <a:txBody>
                    <a:bodyPr/>
                    <a:lstStyle/>
                    <a:p>
                      <a:pPr algn="l" fontAlgn="b"/>
                      <a:r>
                        <a:rPr lang="en-US" sz="2700" u="none" strike="noStrike" kern="1200">
                          <a:solidFill>
                            <a:schemeClr val="dk1"/>
                          </a:solidFill>
                          <a:effectLst/>
                          <a:latin typeface="+mn-lt"/>
                          <a:ea typeface="+mn-ea"/>
                          <a:cs typeface="+mn-cs"/>
                        </a:rPr>
                        <a:t>dotnet list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List reference in the project.</a:t>
                      </a:r>
                    </a:p>
                  </a:txBody>
                  <a:tcPr marL="4669" marR="4669" marT="4669" marB="0"/>
                </a:tc>
                <a:extLst>
                  <a:ext uri="{0D108BD9-81ED-4DB2-BD59-A6C34878D82A}">
                    <a16:rowId xmlns:a16="http://schemas.microsoft.com/office/drawing/2014/main" val="2176473586"/>
                  </a:ext>
                </a:extLst>
              </a:tr>
              <a:tr h="542007">
                <a:tc>
                  <a:txBody>
                    <a:bodyPr/>
                    <a:lstStyle/>
                    <a:p>
                      <a:pPr algn="l" fontAlgn="b"/>
                      <a:r>
                        <a:rPr lang="en-US" sz="2700" u="none" strike="noStrike" kern="1200">
                          <a:solidFill>
                            <a:schemeClr val="dk1"/>
                          </a:solidFill>
                          <a:effectLst/>
                          <a:latin typeface="+mn-lt"/>
                          <a:ea typeface="+mn-ea"/>
                          <a:cs typeface="+mn-cs"/>
                        </a:rPr>
                        <a:t>dotnet nuget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Provides additional NuGet commands.</a:t>
                      </a:r>
                    </a:p>
                  </a:txBody>
                  <a:tcPr marL="4669" marR="4669" marT="4669" marB="0"/>
                </a:tc>
                <a:extLst>
                  <a:ext uri="{0D108BD9-81ED-4DB2-BD59-A6C34878D82A}">
                    <a16:rowId xmlns:a16="http://schemas.microsoft.com/office/drawing/2014/main" val="2704518248"/>
                  </a:ext>
                </a:extLst>
              </a:tr>
              <a:tr h="542007">
                <a:tc>
                  <a:txBody>
                    <a:bodyPr/>
                    <a:lstStyle/>
                    <a:p>
                      <a:pPr algn="l" fontAlgn="b"/>
                      <a:r>
                        <a:rPr lang="en-US" sz="2700" u="none" strike="noStrike" kern="1200">
                          <a:solidFill>
                            <a:schemeClr val="dk1"/>
                          </a:solidFill>
                          <a:effectLst/>
                          <a:latin typeface="+mn-lt"/>
                          <a:ea typeface="+mn-ea"/>
                          <a:cs typeface="+mn-cs"/>
                        </a:rPr>
                        <a:t>dotnet msbuild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Runs Microsoft Build Engine (MSBuild).</a:t>
                      </a:r>
                    </a:p>
                  </a:txBody>
                  <a:tcPr marL="4669" marR="4669" marT="4669" marB="0"/>
                </a:tc>
                <a:extLst>
                  <a:ext uri="{0D108BD9-81ED-4DB2-BD59-A6C34878D82A}">
                    <a16:rowId xmlns:a16="http://schemas.microsoft.com/office/drawing/2014/main" val="2442031860"/>
                  </a:ext>
                </a:extLst>
              </a:tr>
              <a:tr h="1018404">
                <a:tc>
                  <a:txBody>
                    <a:bodyPr/>
                    <a:lstStyle/>
                    <a:p>
                      <a:pPr algn="l" fontAlgn="b"/>
                      <a:r>
                        <a:rPr lang="en-US" sz="2700" u="none" strike="noStrike" kern="1200">
                          <a:solidFill>
                            <a:schemeClr val="dk1"/>
                          </a:solidFill>
                          <a:effectLst/>
                          <a:latin typeface="+mn-lt"/>
                          <a:ea typeface="+mn-ea"/>
                          <a:cs typeface="+mn-cs"/>
                        </a:rPr>
                        <a:t>dotnet vstest  </a:t>
                      </a:r>
                    </a:p>
                  </a:txBody>
                  <a:tcPr marL="4669" marR="4669" marT="4669" marB="0"/>
                </a:tc>
                <a:tc>
                  <a:txBody>
                    <a:bodyPr/>
                    <a:lstStyle/>
                    <a:p>
                      <a:pPr algn="l" fontAlgn="b"/>
                      <a:r>
                        <a:rPr lang="en-US" sz="2700" u="none" strike="noStrike" kern="1200" dirty="0">
                          <a:solidFill>
                            <a:schemeClr val="dk1"/>
                          </a:solidFill>
                          <a:effectLst/>
                          <a:latin typeface="+mn-lt"/>
                          <a:ea typeface="+mn-ea"/>
                          <a:cs typeface="+mn-cs"/>
                        </a:rPr>
                        <a:t>Runs Microsoft Test Execution Command Line Tool.</a:t>
                      </a:r>
                    </a:p>
                  </a:txBody>
                  <a:tcPr marL="4669" marR="4669" marT="4669" marB="0"/>
                </a:tc>
                <a:extLst>
                  <a:ext uri="{0D108BD9-81ED-4DB2-BD59-A6C34878D82A}">
                    <a16:rowId xmlns:a16="http://schemas.microsoft.com/office/drawing/2014/main" val="485638740"/>
                  </a:ext>
                </a:extLst>
              </a:tr>
            </a:tbl>
          </a:graphicData>
        </a:graphic>
      </p:graphicFrame>
    </p:spTree>
    <p:extLst>
      <p:ext uri="{BB962C8B-B14F-4D97-AF65-F5344CB8AC3E}">
        <p14:creationId xmlns:p14="http://schemas.microsoft.com/office/powerpoint/2010/main" val="353614935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629D6-D9F6-4FE9-A329-F2AAFFAC81D4}"/>
              </a:ext>
            </a:extLst>
          </p:cNvPr>
          <p:cNvSpPr>
            <a:spLocks noGrp="1"/>
          </p:cNvSpPr>
          <p:nvPr>
            <p:ph type="title"/>
          </p:nvPr>
        </p:nvSpPr>
        <p:spPr/>
        <p:txBody>
          <a:bodyPr/>
          <a:lstStyle/>
          <a:p>
            <a:r>
              <a:rPr lang="en-US" dirty="0"/>
              <a:t>Get started today!</a:t>
            </a:r>
          </a:p>
        </p:txBody>
      </p:sp>
      <p:sp>
        <p:nvSpPr>
          <p:cNvPr id="3" name="Content Placeholder 2">
            <a:extLst>
              <a:ext uri="{FF2B5EF4-FFF2-40B4-BE49-F238E27FC236}">
                <a16:creationId xmlns:a16="http://schemas.microsoft.com/office/drawing/2014/main" id="{00F351D6-346B-45B0-97E9-697401E0A69E}"/>
              </a:ext>
            </a:extLst>
          </p:cNvPr>
          <p:cNvSpPr>
            <a:spLocks noGrp="1"/>
          </p:cNvSpPr>
          <p:nvPr>
            <p:ph idx="1"/>
          </p:nvPr>
        </p:nvSpPr>
        <p:spPr>
          <a:xfrm>
            <a:off x="838200" y="2476900"/>
            <a:ext cx="5321968" cy="3261170"/>
          </a:xfrm>
        </p:spPr>
        <p:txBody>
          <a:bodyPr>
            <a:normAutofit/>
          </a:bodyPr>
          <a:lstStyle/>
          <a:p>
            <a:r>
              <a:rPr lang="en-US" dirty="0"/>
              <a:t>Download .NET 7</a:t>
            </a:r>
          </a:p>
          <a:p>
            <a:r>
              <a:rPr lang="en-US" dirty="0"/>
              <a:t>Download Visual Studio 2022</a:t>
            </a:r>
          </a:p>
          <a:p>
            <a:r>
              <a:rPr lang="en-US" dirty="0"/>
              <a:t>Try out the MAUI</a:t>
            </a:r>
          </a:p>
          <a:p>
            <a:pPr marL="0" indent="0">
              <a:buNone/>
            </a:pPr>
            <a:r>
              <a:rPr lang="en-US" dirty="0"/>
              <a:t>Have a great conference!</a:t>
            </a:r>
          </a:p>
        </p:txBody>
      </p:sp>
      <p:sp>
        <p:nvSpPr>
          <p:cNvPr id="6" name="Content Placeholder 5">
            <a:extLst>
              <a:ext uri="{FF2B5EF4-FFF2-40B4-BE49-F238E27FC236}">
                <a16:creationId xmlns:a16="http://schemas.microsoft.com/office/drawing/2014/main" id="{F0264F8A-6E24-428A-A4C8-F60FD730F3AE}"/>
              </a:ext>
            </a:extLst>
          </p:cNvPr>
          <p:cNvSpPr>
            <a:spLocks noGrp="1"/>
          </p:cNvSpPr>
          <p:nvPr>
            <p:ph idx="10"/>
          </p:nvPr>
        </p:nvSpPr>
        <p:spPr>
          <a:xfrm>
            <a:off x="6252884" y="2476900"/>
            <a:ext cx="5703832" cy="3261170"/>
          </a:xfrm>
        </p:spPr>
        <p:txBody>
          <a:bodyPr/>
          <a:lstStyle/>
          <a:p>
            <a:r>
              <a:rPr lang="en-US" dirty="0"/>
              <a:t>get.dot.net/7</a:t>
            </a:r>
          </a:p>
          <a:p>
            <a:r>
              <a:rPr lang="en-US" dirty="0"/>
              <a:t>VisualStudio.com/download</a:t>
            </a:r>
          </a:p>
        </p:txBody>
      </p:sp>
      <p:pic>
        <p:nvPicPr>
          <p:cNvPr id="14" name="Graphic 13">
            <a:extLst>
              <a:ext uri="{FF2B5EF4-FFF2-40B4-BE49-F238E27FC236}">
                <a16:creationId xmlns:a16="http://schemas.microsoft.com/office/drawing/2014/main" id="{F83140B6-3174-44E0-B449-7DC52CBA66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49417" y="4634687"/>
            <a:ext cx="1577490" cy="1926006"/>
          </a:xfrm>
          <a:prstGeom prst="rect">
            <a:avLst/>
          </a:prstGeom>
        </p:spPr>
      </p:pic>
    </p:spTree>
    <p:extLst>
      <p:ext uri="{BB962C8B-B14F-4D97-AF65-F5344CB8AC3E}">
        <p14:creationId xmlns:p14="http://schemas.microsoft.com/office/powerpoint/2010/main" val="654802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n the TechEmpower benchmarks, .NET processed 7.01 million requests per second, Node.js processed 0.66 million, and Java Servlet processed 2.17 million.">
            <a:extLst>
              <a:ext uri="{FF2B5EF4-FFF2-40B4-BE49-F238E27FC236}">
                <a16:creationId xmlns:a16="http://schemas.microsoft.com/office/drawing/2014/main" id="{44EEED3F-D065-472A-AE74-131D4591949C}"/>
              </a:ext>
            </a:extLst>
          </p:cNvPr>
          <p:cNvSpPr>
            <a:spLocks noChangeAspect="1" noChangeArrowheads="1"/>
          </p:cNvSpPr>
          <p:nvPr/>
        </p:nvSpPr>
        <p:spPr bwMode="auto">
          <a:xfrm>
            <a:off x="5864988" y="27857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 name="Title 4">
            <a:extLst>
              <a:ext uri="{FF2B5EF4-FFF2-40B4-BE49-F238E27FC236}">
                <a16:creationId xmlns:a16="http://schemas.microsoft.com/office/drawing/2014/main" id="{9FCD27DE-B929-406B-8B43-3DD96D767F96}"/>
              </a:ext>
            </a:extLst>
          </p:cNvPr>
          <p:cNvSpPr>
            <a:spLocks noGrp="1"/>
          </p:cNvSpPr>
          <p:nvPr>
            <p:ph type="title"/>
          </p:nvPr>
        </p:nvSpPr>
        <p:spPr>
          <a:xfrm>
            <a:off x="372185" y="233311"/>
            <a:ext cx="10515600" cy="1325563"/>
          </a:xfrm>
        </p:spPr>
        <p:txBody>
          <a:bodyPr/>
          <a:lstStyle/>
          <a:p>
            <a:r>
              <a:rPr lang="en-US" dirty="0">
                <a:cs typeface="Segoe UI" panose="020B0502040204020203" pitchFamily="34" charset="0"/>
              </a:rPr>
              <a:t>.NET 7 Performance</a:t>
            </a:r>
          </a:p>
        </p:txBody>
      </p:sp>
      <p:pic>
        <p:nvPicPr>
          <p:cNvPr id="110" name="Graphic 109">
            <a:extLst>
              <a:ext uri="{FF2B5EF4-FFF2-40B4-BE49-F238E27FC236}">
                <a16:creationId xmlns:a16="http://schemas.microsoft.com/office/drawing/2014/main" id="{AB779D88-6875-483A-B35D-A49AC39961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32371" y="6070384"/>
            <a:ext cx="2099693" cy="1049847"/>
          </a:xfrm>
          <a:prstGeom prst="rect">
            <a:avLst/>
          </a:prstGeom>
        </p:spPr>
      </p:pic>
      <p:grpSp>
        <p:nvGrpSpPr>
          <p:cNvPr id="177" name="Group 176">
            <a:extLst>
              <a:ext uri="{FF2B5EF4-FFF2-40B4-BE49-F238E27FC236}">
                <a16:creationId xmlns:a16="http://schemas.microsoft.com/office/drawing/2014/main" id="{13B93D56-D5AA-7659-5F25-C5F8AEB23D77}"/>
              </a:ext>
            </a:extLst>
          </p:cNvPr>
          <p:cNvGrpSpPr/>
          <p:nvPr/>
        </p:nvGrpSpPr>
        <p:grpSpPr>
          <a:xfrm>
            <a:off x="814210" y="1712550"/>
            <a:ext cx="5203178" cy="3327031"/>
            <a:chOff x="737495" y="1786384"/>
            <a:chExt cx="5203178" cy="3327031"/>
          </a:xfrm>
        </p:grpSpPr>
        <p:sp>
          <p:nvSpPr>
            <p:cNvPr id="178" name="Text Placeholder 1">
              <a:extLst>
                <a:ext uri="{FF2B5EF4-FFF2-40B4-BE49-F238E27FC236}">
                  <a16:creationId xmlns:a16="http://schemas.microsoft.com/office/drawing/2014/main" id="{FA43749C-9FCA-722C-9246-D1FEFF974E8C}"/>
                </a:ext>
              </a:extLst>
            </p:cNvPr>
            <p:cNvSpPr txBox="1">
              <a:spLocks/>
            </p:cNvSpPr>
            <p:nvPr/>
          </p:nvSpPr>
          <p:spPr>
            <a:xfrm>
              <a:off x="1172124" y="4448618"/>
              <a:ext cx="4424263" cy="6647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1200"/>
                </a:spcBef>
                <a:spcAft>
                  <a:spcPts val="0"/>
                </a:spcAft>
                <a:buClrTx/>
                <a:buSzTx/>
                <a:buFont typeface="Arial" panose="020B0604020202020204" pitchFamily="34" charset="0"/>
                <a:buNone/>
                <a:tabLst/>
                <a:defRPr/>
              </a:pPr>
              <a:r>
                <a:rPr kumimoji="0" lang="en-US" sz="4800" b="1" i="0" u="none" strike="noStrike" kern="0" spc="-50" normalizeH="0" baseline="0" noProof="0">
                  <a:solidFill>
                    <a:srgbClr val="BCACEE"/>
                  </a:solidFill>
                  <a:uLnTx/>
                  <a:uFillTx/>
                  <a:latin typeface="Segoe UI Semibold"/>
                  <a:ea typeface="+mn-ea"/>
                  <a:cs typeface="Segoe UI Semibold" panose="020B0702040204020203" pitchFamily="34" charset="0"/>
                </a:rPr>
                <a:t>&gt;11X </a:t>
              </a:r>
              <a:r>
                <a:rPr kumimoji="0" lang="en-US" sz="2800" b="1" i="0" u="none" strike="noStrike" kern="0" spc="-50" normalizeH="0" baseline="0" noProof="0">
                  <a:solidFill>
                    <a:srgbClr val="BCACEE"/>
                  </a:solidFill>
                  <a:uLnTx/>
                  <a:uFillTx/>
                  <a:latin typeface="Segoe UI Semibold"/>
                  <a:ea typeface="+mn-ea"/>
                  <a:cs typeface="Segoe UI Semibold" panose="020B0702040204020203" pitchFamily="34" charset="0"/>
                </a:rPr>
                <a:t>faster than Node.js</a:t>
              </a:r>
            </a:p>
          </p:txBody>
        </p:sp>
        <p:grpSp>
          <p:nvGrpSpPr>
            <p:cNvPr id="179" name="Group 178">
              <a:extLst>
                <a:ext uri="{FF2B5EF4-FFF2-40B4-BE49-F238E27FC236}">
                  <a16:creationId xmlns:a16="http://schemas.microsoft.com/office/drawing/2014/main" id="{6CC7D4DB-54DC-891D-D234-795E990C50BE}"/>
                </a:ext>
              </a:extLst>
            </p:cNvPr>
            <p:cNvGrpSpPr/>
            <p:nvPr/>
          </p:nvGrpSpPr>
          <p:grpSpPr>
            <a:xfrm>
              <a:off x="737495" y="2151224"/>
              <a:ext cx="1461529" cy="1466138"/>
              <a:chOff x="737495" y="2151224"/>
              <a:chExt cx="1461529" cy="1466138"/>
            </a:xfrm>
          </p:grpSpPr>
          <p:sp>
            <p:nvSpPr>
              <p:cNvPr id="223" name="Freeform: Shape 222">
                <a:extLst>
                  <a:ext uri="{FF2B5EF4-FFF2-40B4-BE49-F238E27FC236}">
                    <a16:creationId xmlns:a16="http://schemas.microsoft.com/office/drawing/2014/main" id="{3C932ED3-7D15-4636-B443-987C60DB625C}"/>
                  </a:ext>
                </a:extLst>
              </p:cNvPr>
              <p:cNvSpPr/>
              <p:nvPr/>
            </p:nvSpPr>
            <p:spPr>
              <a:xfrm>
                <a:off x="737495" y="2151224"/>
                <a:ext cx="1461529" cy="1466138"/>
              </a:xfrm>
              <a:custGeom>
                <a:avLst/>
                <a:gdLst>
                  <a:gd name="connsiteX0" fmla="*/ 824363 w 1648726"/>
                  <a:gd name="connsiteY0" fmla="*/ 0 h 1648726"/>
                  <a:gd name="connsiteX1" fmla="*/ 0 w 1648726"/>
                  <a:gd name="connsiteY1" fmla="*/ 824363 h 1648726"/>
                  <a:gd name="connsiteX2" fmla="*/ 824363 w 1648726"/>
                  <a:gd name="connsiteY2" fmla="*/ 1648726 h 1648726"/>
                  <a:gd name="connsiteX3" fmla="*/ 1648726 w 1648726"/>
                  <a:gd name="connsiteY3" fmla="*/ 824363 h 1648726"/>
                  <a:gd name="connsiteX4" fmla="*/ 824363 w 1648726"/>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6" h="1648726">
                    <a:moveTo>
                      <a:pt x="824363" y="0"/>
                    </a:moveTo>
                    <a:cubicBezTo>
                      <a:pt x="369630" y="0"/>
                      <a:pt x="0" y="369630"/>
                      <a:pt x="0" y="824363"/>
                    </a:cubicBezTo>
                    <a:cubicBezTo>
                      <a:pt x="0" y="1279096"/>
                      <a:pt x="369630" y="1648726"/>
                      <a:pt x="824363" y="1648726"/>
                    </a:cubicBezTo>
                    <a:cubicBezTo>
                      <a:pt x="1279096" y="1648726"/>
                      <a:pt x="1648726" y="1279096"/>
                      <a:pt x="1648726" y="824363"/>
                    </a:cubicBezTo>
                    <a:cubicBezTo>
                      <a:pt x="1647456" y="369630"/>
                      <a:pt x="1277826" y="0"/>
                      <a:pt x="824363" y="0"/>
                    </a:cubicBezTo>
                    <a:close/>
                  </a:path>
                </a:pathLst>
              </a:custGeom>
              <a:solidFill>
                <a:srgbClr val="7E63D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chemeClr val="bg1"/>
                  </a:solidFill>
                  <a:uLnTx/>
                  <a:uFillTx/>
                  <a:latin typeface="Segoe UI" panose="020B0502040204020203" pitchFamily="34" charset="0"/>
                  <a:cs typeface="Segoe UI" panose="020B0502040204020203" pitchFamily="34" charset="0"/>
                </a:endParaRPr>
              </a:p>
            </p:txBody>
          </p:sp>
          <p:sp>
            <p:nvSpPr>
              <p:cNvPr id="224" name="Freeform: Shape 223">
                <a:extLst>
                  <a:ext uri="{FF2B5EF4-FFF2-40B4-BE49-F238E27FC236}">
                    <a16:creationId xmlns:a16="http://schemas.microsoft.com/office/drawing/2014/main" id="{49B3697B-B518-6E44-5A25-FE3878704F62}"/>
                  </a:ext>
                </a:extLst>
              </p:cNvPr>
              <p:cNvSpPr/>
              <p:nvPr/>
            </p:nvSpPr>
            <p:spPr>
              <a:xfrm>
                <a:off x="954810" y="2372613"/>
                <a:ext cx="1024646" cy="661908"/>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7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1615"/>
                      <a:pt x="956464" y="687181"/>
                    </a:cubicBezTo>
                    <a:lnTo>
                      <a:pt x="1131753" y="743070"/>
                    </a:lnTo>
                    <a:cubicBezTo>
                      <a:pt x="1146995" y="690992"/>
                      <a:pt x="1155887" y="635102"/>
                      <a:pt x="1155887" y="577943"/>
                    </a:cubicBezTo>
                    <a:cubicBezTo>
                      <a:pt x="1155887" y="259122"/>
                      <a:pt x="896765" y="0"/>
                      <a:pt x="577943" y="0"/>
                    </a:cubicBezTo>
                    <a:cubicBezTo>
                      <a:pt x="259122" y="0"/>
                      <a:pt x="0" y="259122"/>
                      <a:pt x="0" y="577943"/>
                    </a:cubicBezTo>
                    <a:cubicBezTo>
                      <a:pt x="0" y="635102"/>
                      <a:pt x="8891" y="690992"/>
                      <a:pt x="24134" y="744340"/>
                    </a:cubicBezTo>
                    <a:lnTo>
                      <a:pt x="200692" y="688451"/>
                    </a:ln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grpSp>
            <p:nvGrpSpPr>
              <p:cNvPr id="225" name="Graphic 3">
                <a:extLst>
                  <a:ext uri="{FF2B5EF4-FFF2-40B4-BE49-F238E27FC236}">
                    <a16:creationId xmlns:a16="http://schemas.microsoft.com/office/drawing/2014/main" id="{24D8208C-E730-C4C6-7124-FF2707C6E300}"/>
                  </a:ext>
                </a:extLst>
              </p:cNvPr>
              <p:cNvGrpSpPr/>
              <p:nvPr/>
            </p:nvGrpSpPr>
            <p:grpSpPr>
              <a:xfrm>
                <a:off x="1050519" y="3292056"/>
                <a:ext cx="854622" cy="128767"/>
                <a:chOff x="3622886" y="3852002"/>
                <a:chExt cx="964085" cy="144803"/>
              </a:xfrm>
              <a:solidFill>
                <a:srgbClr val="FFFFFF"/>
              </a:solidFill>
            </p:grpSpPr>
            <p:sp>
              <p:nvSpPr>
                <p:cNvPr id="230" name="Freeform: Shape 229">
                  <a:extLst>
                    <a:ext uri="{FF2B5EF4-FFF2-40B4-BE49-F238E27FC236}">
                      <a16:creationId xmlns:a16="http://schemas.microsoft.com/office/drawing/2014/main" id="{91123E0D-8A5B-10BB-EC6A-A41C089B7F16}"/>
                    </a:ext>
                  </a:extLst>
                </p:cNvPr>
                <p:cNvSpPr/>
                <p:nvPr/>
              </p:nvSpPr>
              <p:spPr>
                <a:xfrm>
                  <a:off x="3622886" y="387740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2"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6674" y="2540"/>
                        <a:pt x="31755" y="0"/>
                        <a:pt x="36836" y="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31" name="Freeform: Shape 230">
                  <a:extLst>
                    <a:ext uri="{FF2B5EF4-FFF2-40B4-BE49-F238E27FC236}">
                      <a16:creationId xmlns:a16="http://schemas.microsoft.com/office/drawing/2014/main" id="{B259A4D8-C078-FB19-CE54-C8F5F58DD98F}"/>
                    </a:ext>
                  </a:extLst>
                </p:cNvPr>
                <p:cNvSpPr/>
                <p:nvPr/>
              </p:nvSpPr>
              <p:spPr>
                <a:xfrm>
                  <a:off x="3681315"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32" name="Freeform: Shape 231">
                  <a:extLst>
                    <a:ext uri="{FF2B5EF4-FFF2-40B4-BE49-F238E27FC236}">
                      <a16:creationId xmlns:a16="http://schemas.microsoft.com/office/drawing/2014/main" id="{1D15A3DE-4EDD-75EF-1590-315E0B0E3FA4}"/>
                    </a:ext>
                  </a:extLst>
                </p:cNvPr>
                <p:cNvSpPr/>
                <p:nvPr/>
              </p:nvSpPr>
              <p:spPr>
                <a:xfrm>
                  <a:off x="3766419" y="3877406"/>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6 w 72401"/>
                    <a:gd name="connsiteY4" fmla="*/ 0 h 119399"/>
                    <a:gd name="connsiteX5" fmla="*/ 59700 w 72401"/>
                    <a:gd name="connsiteY5" fmla="*/ 12702 h 119399"/>
                    <a:gd name="connsiteX6" fmla="*/ 60970 w 72401"/>
                    <a:gd name="connsiteY6" fmla="*/ 12702 h 119399"/>
                    <a:gd name="connsiteX7" fmla="*/ 62240 w 72401"/>
                    <a:gd name="connsiteY7" fmla="*/ 1270 h 119399"/>
                    <a:gd name="connsiteX8" fmla="*/ 72402 w 72401"/>
                    <a:gd name="connsiteY8" fmla="*/ 1270 h 119399"/>
                    <a:gd name="connsiteX9" fmla="*/ 72402 w 72401"/>
                    <a:gd name="connsiteY9" fmla="*/ 119399 h 119399"/>
                    <a:gd name="connsiteX10" fmla="*/ 59700 w 72401"/>
                    <a:gd name="connsiteY10" fmla="*/ 119399 h 119399"/>
                    <a:gd name="connsiteX11" fmla="*/ 59700 w 72401"/>
                    <a:gd name="connsiteY11" fmla="*/ 85104 h 119399"/>
                    <a:gd name="connsiteX12" fmla="*/ 60970 w 72401"/>
                    <a:gd name="connsiteY12" fmla="*/ 72402 h 119399"/>
                    <a:gd name="connsiteX13" fmla="*/ 59700 w 72401"/>
                    <a:gd name="connsiteY13" fmla="*/ 72402 h 119399"/>
                    <a:gd name="connsiteX14" fmla="*/ 33025 w 72401"/>
                    <a:gd name="connsiteY14" fmla="*/ 85104 h 119399"/>
                    <a:gd name="connsiteX15" fmla="*/ 34296 w 72401"/>
                    <a:gd name="connsiteY15" fmla="*/ 74942 h 119399"/>
                    <a:gd name="connsiteX16" fmla="*/ 52078 w 72401"/>
                    <a:gd name="connsiteY16" fmla="*/ 68591 h 119399"/>
                    <a:gd name="connsiteX17" fmla="*/ 58429 w 72401"/>
                    <a:gd name="connsiteY17" fmla="*/ 45727 h 119399"/>
                    <a:gd name="connsiteX18" fmla="*/ 58429 w 72401"/>
                    <a:gd name="connsiteY18" fmla="*/ 43187 h 119399"/>
                    <a:gd name="connsiteX19" fmla="*/ 52078 w 72401"/>
                    <a:gd name="connsiteY19" fmla="*/ 19053 h 119399"/>
                    <a:gd name="connsiteX20" fmla="*/ 34296 w 72401"/>
                    <a:gd name="connsiteY20" fmla="*/ 11432 h 119399"/>
                    <a:gd name="connsiteX21" fmla="*/ 17783 w 72401"/>
                    <a:gd name="connsiteY21" fmla="*/ 20323 h 119399"/>
                    <a:gd name="connsiteX22" fmla="*/ 11432 w 72401"/>
                    <a:gd name="connsiteY22" fmla="*/ 44457 h 119399"/>
                    <a:gd name="connsiteX23" fmla="*/ 16513 w 72401"/>
                    <a:gd name="connsiteY23" fmla="*/ 67321 h 119399"/>
                    <a:gd name="connsiteX24" fmla="*/ 3429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3" y="3811"/>
                        <a:pt x="22864" y="0"/>
                        <a:pt x="34296" y="0"/>
                      </a:cubicBezTo>
                      <a:cubicBezTo>
                        <a:pt x="45727" y="0"/>
                        <a:pt x="54619" y="3811"/>
                        <a:pt x="59700" y="12702"/>
                      </a:cubicBezTo>
                      <a:lnTo>
                        <a:pt x="60970" y="12702"/>
                      </a:lnTo>
                      <a:lnTo>
                        <a:pt x="62240" y="1270"/>
                      </a:lnTo>
                      <a:lnTo>
                        <a:pt x="72402" y="1270"/>
                      </a:lnTo>
                      <a:lnTo>
                        <a:pt x="72402" y="119399"/>
                      </a:lnTo>
                      <a:lnTo>
                        <a:pt x="59700" y="119399"/>
                      </a:lnTo>
                      <a:lnTo>
                        <a:pt x="59700" y="85104"/>
                      </a:lnTo>
                      <a:cubicBezTo>
                        <a:pt x="59700" y="80023"/>
                        <a:pt x="59700" y="76212"/>
                        <a:pt x="60970" y="72402"/>
                      </a:cubicBezTo>
                      <a:lnTo>
                        <a:pt x="59700" y="72402"/>
                      </a:lnTo>
                      <a:cubicBezTo>
                        <a:pt x="52078" y="81293"/>
                        <a:pt x="44457" y="85104"/>
                        <a:pt x="33025" y="85104"/>
                      </a:cubicBezTo>
                      <a:close/>
                      <a:moveTo>
                        <a:pt x="34296" y="74942"/>
                      </a:moveTo>
                      <a:cubicBezTo>
                        <a:pt x="41917" y="74942"/>
                        <a:pt x="48268" y="72402"/>
                        <a:pt x="52078" y="68591"/>
                      </a:cubicBezTo>
                      <a:cubicBezTo>
                        <a:pt x="55889" y="64780"/>
                        <a:pt x="58429" y="57159"/>
                        <a:pt x="58429" y="45727"/>
                      </a:cubicBezTo>
                      <a:lnTo>
                        <a:pt x="58429" y="43187"/>
                      </a:lnTo>
                      <a:cubicBezTo>
                        <a:pt x="58429" y="31755"/>
                        <a:pt x="55889" y="24134"/>
                        <a:pt x="52078" y="19053"/>
                      </a:cubicBezTo>
                      <a:cubicBezTo>
                        <a:pt x="48268" y="13972"/>
                        <a:pt x="41917" y="11432"/>
                        <a:pt x="34296" y="11432"/>
                      </a:cubicBezTo>
                      <a:cubicBezTo>
                        <a:pt x="26674" y="11432"/>
                        <a:pt x="21594" y="13972"/>
                        <a:pt x="17783" y="20323"/>
                      </a:cubicBezTo>
                      <a:cubicBezTo>
                        <a:pt x="13972" y="25404"/>
                        <a:pt x="11432" y="34295"/>
                        <a:pt x="11432" y="44457"/>
                      </a:cubicBezTo>
                      <a:cubicBezTo>
                        <a:pt x="11432" y="54619"/>
                        <a:pt x="12702" y="62240"/>
                        <a:pt x="16513" y="67321"/>
                      </a:cubicBezTo>
                      <a:cubicBezTo>
                        <a:pt x="21594" y="72402"/>
                        <a:pt x="26674" y="74942"/>
                        <a:pt x="34296" y="7494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33" name="Freeform: Shape 232">
                  <a:extLst>
                    <a:ext uri="{FF2B5EF4-FFF2-40B4-BE49-F238E27FC236}">
                      <a16:creationId xmlns:a16="http://schemas.microsoft.com/office/drawing/2014/main" id="{1C8C182C-3723-15BF-3EEC-50406C5F7F7F}"/>
                    </a:ext>
                  </a:extLst>
                </p:cNvPr>
                <p:cNvSpPr/>
                <p:nvPr/>
              </p:nvSpPr>
              <p:spPr>
                <a:xfrm>
                  <a:off x="3862954" y="3878676"/>
                  <a:ext cx="68591" cy="83833"/>
                </a:xfrm>
                <a:custGeom>
                  <a:avLst/>
                  <a:gdLst>
                    <a:gd name="connsiteX0" fmla="*/ 11432 w 68591"/>
                    <a:gd name="connsiteY0" fmla="*/ 1270 h 83833"/>
                    <a:gd name="connsiteX1" fmla="*/ 11432 w 68591"/>
                    <a:gd name="connsiteY1" fmla="*/ 54619 h 83833"/>
                    <a:gd name="connsiteX2" fmla="*/ 16513 w 68591"/>
                    <a:gd name="connsiteY2" fmla="*/ 69861 h 83833"/>
                    <a:gd name="connsiteX3" fmla="*/ 30485 w 68591"/>
                    <a:gd name="connsiteY3" fmla="*/ 7494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1270"/>
                      </a:moveTo>
                      <a:lnTo>
                        <a:pt x="11432" y="54619"/>
                      </a:lnTo>
                      <a:cubicBezTo>
                        <a:pt x="11432" y="60970"/>
                        <a:pt x="12702" y="66051"/>
                        <a:pt x="16513" y="69861"/>
                      </a:cubicBezTo>
                      <a:cubicBezTo>
                        <a:pt x="19053" y="73672"/>
                        <a:pt x="24134" y="74942"/>
                        <a:pt x="30485" y="74942"/>
                      </a:cubicBezTo>
                      <a:cubicBezTo>
                        <a:pt x="39376" y="74942"/>
                        <a:pt x="45727" y="7240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0647" y="82563"/>
                        <a:pt x="35566" y="83834"/>
                        <a:pt x="30485" y="83834"/>
                      </a:cubicBezTo>
                      <a:cubicBezTo>
                        <a:pt x="20323" y="83834"/>
                        <a:pt x="12702" y="81293"/>
                        <a:pt x="7621" y="76212"/>
                      </a:cubicBezTo>
                      <a:cubicBezTo>
                        <a:pt x="2540"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34" name="Freeform: Shape 233">
                  <a:extLst>
                    <a:ext uri="{FF2B5EF4-FFF2-40B4-BE49-F238E27FC236}">
                      <a16:creationId xmlns:a16="http://schemas.microsoft.com/office/drawing/2014/main" id="{C6344974-5713-EC56-8B71-7A0902C0100B}"/>
                    </a:ext>
                  </a:extLst>
                </p:cNvPr>
                <p:cNvSpPr/>
                <p:nvPr/>
              </p:nvSpPr>
              <p:spPr>
                <a:xfrm>
                  <a:off x="3953139"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35" name="Freeform: Shape 234">
                  <a:extLst>
                    <a:ext uri="{FF2B5EF4-FFF2-40B4-BE49-F238E27FC236}">
                      <a16:creationId xmlns:a16="http://schemas.microsoft.com/office/drawing/2014/main" id="{11776621-E36E-2A26-D4C6-23D7EA0897DE}"/>
                    </a:ext>
                  </a:extLst>
                </p:cNvPr>
                <p:cNvSpPr/>
                <p:nvPr/>
              </p:nvSpPr>
              <p:spPr>
                <a:xfrm>
                  <a:off x="4034432"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36" name="Freeform: Shape 235">
                  <a:extLst>
                    <a:ext uri="{FF2B5EF4-FFF2-40B4-BE49-F238E27FC236}">
                      <a16:creationId xmlns:a16="http://schemas.microsoft.com/office/drawing/2014/main" id="{26963CFC-5D7B-5510-C49D-8661D3A5A272}"/>
                    </a:ext>
                  </a:extLst>
                </p:cNvPr>
                <p:cNvSpPr/>
                <p:nvPr/>
              </p:nvSpPr>
              <p:spPr>
                <a:xfrm>
                  <a:off x="4103023" y="3858353"/>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6 h 102886"/>
                    <a:gd name="connsiteX5" fmla="*/ 35566 w 49537"/>
                    <a:gd name="connsiteY5" fmla="*/ 102886 h 102886"/>
                    <a:gd name="connsiteX6" fmla="*/ 11432 w 49537"/>
                    <a:gd name="connsiteY6" fmla="*/ 77482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2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7" y="93995"/>
                        <a:pt x="41917" y="93995"/>
                        <a:pt x="44457" y="93995"/>
                      </a:cubicBezTo>
                      <a:cubicBezTo>
                        <a:pt x="46998" y="93995"/>
                        <a:pt x="48268" y="92725"/>
                        <a:pt x="49538" y="92725"/>
                      </a:cubicBezTo>
                      <a:lnTo>
                        <a:pt x="49538" y="101616"/>
                      </a:lnTo>
                      <a:cubicBezTo>
                        <a:pt x="48268" y="102886"/>
                        <a:pt x="45727" y="102886"/>
                        <a:pt x="43187" y="102886"/>
                      </a:cubicBezTo>
                      <a:cubicBezTo>
                        <a:pt x="40647" y="102886"/>
                        <a:pt x="38106" y="102886"/>
                        <a:pt x="35566" y="102886"/>
                      </a:cubicBezTo>
                      <a:cubicBezTo>
                        <a:pt x="20323" y="102886"/>
                        <a:pt x="11432" y="93995"/>
                        <a:pt x="11432" y="77482"/>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2"/>
                      </a:lnTo>
                      <a:cubicBezTo>
                        <a:pt x="24134" y="82563"/>
                        <a:pt x="25404" y="86374"/>
                        <a:pt x="27944" y="88914"/>
                      </a:cubicBezTo>
                      <a:cubicBezTo>
                        <a:pt x="30485" y="91455"/>
                        <a:pt x="34295" y="93995"/>
                        <a:pt x="38106" y="93995"/>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37" name="Freeform: Shape 236">
                  <a:extLst>
                    <a:ext uri="{FF2B5EF4-FFF2-40B4-BE49-F238E27FC236}">
                      <a16:creationId xmlns:a16="http://schemas.microsoft.com/office/drawing/2014/main" id="{FB89DB2B-8DC6-1A01-59A6-54B110D1F21E}"/>
                    </a:ext>
                  </a:extLst>
                </p:cNvPr>
                <p:cNvSpPr/>
                <p:nvPr/>
              </p:nvSpPr>
              <p:spPr>
                <a:xfrm>
                  <a:off x="4161453"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38" name="Freeform: Shape 237">
                  <a:extLst>
                    <a:ext uri="{FF2B5EF4-FFF2-40B4-BE49-F238E27FC236}">
                      <a16:creationId xmlns:a16="http://schemas.microsoft.com/office/drawing/2014/main" id="{D6AB5E62-E97E-E9AF-6559-93B6C447A82A}"/>
                    </a:ext>
                  </a:extLst>
                </p:cNvPr>
                <p:cNvSpPr/>
                <p:nvPr/>
              </p:nvSpPr>
              <p:spPr>
                <a:xfrm>
                  <a:off x="4268150" y="3852002"/>
                  <a:ext cx="53348" cy="109237"/>
                </a:xfrm>
                <a:custGeom>
                  <a:avLst/>
                  <a:gdLst>
                    <a:gd name="connsiteX0" fmla="*/ 53349 w 53348"/>
                    <a:gd name="connsiteY0" fmla="*/ 0 h 109237"/>
                    <a:gd name="connsiteX1" fmla="*/ 12702 w 53348"/>
                    <a:gd name="connsiteY1" fmla="*/ 109238 h 109237"/>
                    <a:gd name="connsiteX2" fmla="*/ 0 w 53348"/>
                    <a:gd name="connsiteY2" fmla="*/ 109238 h 109237"/>
                    <a:gd name="connsiteX3" fmla="*/ 40647 w 53348"/>
                    <a:gd name="connsiteY3" fmla="*/ 0 h 109237"/>
                    <a:gd name="connsiteX4" fmla="*/ 53349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9" y="0"/>
                      </a:moveTo>
                      <a:lnTo>
                        <a:pt x="12702" y="109238"/>
                      </a:lnTo>
                      <a:lnTo>
                        <a:pt x="0" y="109238"/>
                      </a:lnTo>
                      <a:lnTo>
                        <a:pt x="40647" y="0"/>
                      </a:lnTo>
                      <a:lnTo>
                        <a:pt x="53349" y="0"/>
                      </a:ln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39" name="Freeform: Shape 238">
                  <a:extLst>
                    <a:ext uri="{FF2B5EF4-FFF2-40B4-BE49-F238E27FC236}">
                      <a16:creationId xmlns:a16="http://schemas.microsoft.com/office/drawing/2014/main" id="{D727C0C2-B908-9EFA-76E0-268A0E745470}"/>
                    </a:ext>
                  </a:extLst>
                </p:cNvPr>
                <p:cNvSpPr/>
                <p:nvPr/>
              </p:nvSpPr>
              <p:spPr>
                <a:xfrm>
                  <a:off x="4368496"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40" name="Freeform: Shape 239">
                  <a:extLst>
                    <a:ext uri="{FF2B5EF4-FFF2-40B4-BE49-F238E27FC236}">
                      <a16:creationId xmlns:a16="http://schemas.microsoft.com/office/drawing/2014/main" id="{27F0614E-7105-5D4E-025F-AE11B6A0FD39}"/>
                    </a:ext>
                  </a:extLst>
                </p:cNvPr>
                <p:cNvSpPr/>
                <p:nvPr/>
              </p:nvSpPr>
              <p:spPr>
                <a:xfrm>
                  <a:off x="4444708"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2702 w 69861"/>
                    <a:gd name="connsiteY8" fmla="*/ 44457 h 85103"/>
                    <a:gd name="connsiteX9" fmla="*/ 20323 w 69861"/>
                    <a:gd name="connsiteY9" fmla="*/ 66051 h 85103"/>
                    <a:gd name="connsiteX10" fmla="*/ 39376 w 69861"/>
                    <a:gd name="connsiteY10" fmla="*/ 73672 h 85103"/>
                    <a:gd name="connsiteX11" fmla="*/ 64781 w 69861"/>
                    <a:gd name="connsiteY11" fmla="*/ 68591 h 85103"/>
                    <a:gd name="connsiteX12" fmla="*/ 64781 w 69861"/>
                    <a:gd name="connsiteY12" fmla="*/ 80023 h 85103"/>
                    <a:gd name="connsiteX13" fmla="*/ 52078 w 69861"/>
                    <a:gd name="connsiteY13" fmla="*/ 83833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2702" y="44457"/>
                      </a:lnTo>
                      <a:cubicBezTo>
                        <a:pt x="12702" y="54619"/>
                        <a:pt x="15242" y="60970"/>
                        <a:pt x="20323" y="66051"/>
                      </a:cubicBezTo>
                      <a:cubicBezTo>
                        <a:pt x="25404" y="71131"/>
                        <a:pt x="31755" y="73672"/>
                        <a:pt x="39376" y="73672"/>
                      </a:cubicBezTo>
                      <a:cubicBezTo>
                        <a:pt x="48268" y="73672"/>
                        <a:pt x="57159" y="72402"/>
                        <a:pt x="64781" y="68591"/>
                      </a:cubicBezTo>
                      <a:lnTo>
                        <a:pt x="64781" y="80023"/>
                      </a:lnTo>
                      <a:cubicBezTo>
                        <a:pt x="60970" y="81293"/>
                        <a:pt x="55889" y="83833"/>
                        <a:pt x="52078" y="83833"/>
                      </a:cubicBezTo>
                      <a:cubicBezTo>
                        <a:pt x="4826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41" name="Freeform: Shape 240">
                  <a:extLst>
                    <a:ext uri="{FF2B5EF4-FFF2-40B4-BE49-F238E27FC236}">
                      <a16:creationId xmlns:a16="http://schemas.microsoft.com/office/drawing/2014/main" id="{8F4291F5-2B62-6588-BC67-9D273389652C}"/>
                    </a:ext>
                  </a:extLst>
                </p:cNvPr>
                <p:cNvSpPr/>
                <p:nvPr/>
              </p:nvSpPr>
              <p:spPr>
                <a:xfrm>
                  <a:off x="4528542" y="387740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0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7159" y="2540"/>
                        <a:pt x="58429" y="3811"/>
                      </a:cubicBezTo>
                      <a:lnTo>
                        <a:pt x="54619" y="13972"/>
                      </a:lnTo>
                      <a:cubicBezTo>
                        <a:pt x="52078" y="12702"/>
                        <a:pt x="49538" y="11432"/>
                        <a:pt x="45727" y="11432"/>
                      </a:cubicBezTo>
                      <a:cubicBezTo>
                        <a:pt x="41917" y="10162"/>
                        <a:pt x="39376" y="10162"/>
                        <a:pt x="36836" y="10162"/>
                      </a:cubicBezTo>
                      <a:cubicBezTo>
                        <a:pt x="20323" y="10162"/>
                        <a:pt x="11432" y="20323"/>
                        <a:pt x="11432" y="41917"/>
                      </a:cubicBezTo>
                      <a:cubicBezTo>
                        <a:pt x="11432" y="52078"/>
                        <a:pt x="13972" y="59700"/>
                        <a:pt x="17783" y="64780"/>
                      </a:cubicBezTo>
                      <a:cubicBezTo>
                        <a:pt x="21593" y="69861"/>
                        <a:pt x="27944" y="72402"/>
                        <a:pt x="35566" y="72402"/>
                      </a:cubicBezTo>
                      <a:cubicBezTo>
                        <a:pt x="41917" y="72402"/>
                        <a:pt x="49538" y="71131"/>
                        <a:pt x="55889" y="68591"/>
                      </a:cubicBezTo>
                      <a:lnTo>
                        <a:pt x="55889" y="80023"/>
                      </a:lnTo>
                      <a:cubicBezTo>
                        <a:pt x="53349" y="83833"/>
                        <a:pt x="46998" y="85104"/>
                        <a:pt x="38106" y="85104"/>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grpSp>
          <p:sp>
            <p:nvSpPr>
              <p:cNvPr id="226" name="Freeform: Shape 225">
                <a:extLst>
                  <a:ext uri="{FF2B5EF4-FFF2-40B4-BE49-F238E27FC236}">
                    <a16:creationId xmlns:a16="http://schemas.microsoft.com/office/drawing/2014/main" id="{7EF58C19-FEE6-A140-BF31-B2BB14EF73E0}"/>
                  </a:ext>
                </a:extLst>
              </p:cNvPr>
              <p:cNvSpPr/>
              <p:nvPr/>
            </p:nvSpPr>
            <p:spPr>
              <a:xfrm>
                <a:off x="954810" y="2528489"/>
                <a:ext cx="263480" cy="507162"/>
              </a:xfrm>
              <a:custGeom>
                <a:avLst/>
                <a:gdLst>
                  <a:gd name="connsiteX0" fmla="*/ 163856 w 297227"/>
                  <a:gd name="connsiteY0" fmla="*/ 0 h 570322"/>
                  <a:gd name="connsiteX1" fmla="*/ 49538 w 297227"/>
                  <a:gd name="connsiteY1" fmla="*/ 167667 h 570322"/>
                  <a:gd name="connsiteX2" fmla="*/ 49538 w 297227"/>
                  <a:gd name="connsiteY2" fmla="*/ 167667 h 570322"/>
                  <a:gd name="connsiteX3" fmla="*/ 12702 w 297227"/>
                  <a:gd name="connsiteY3" fmla="*/ 280715 h 570322"/>
                  <a:gd name="connsiteX4" fmla="*/ 12702 w 297227"/>
                  <a:gd name="connsiteY4" fmla="*/ 280715 h 570322"/>
                  <a:gd name="connsiteX5" fmla="*/ 7621 w 297227"/>
                  <a:gd name="connsiteY5" fmla="*/ 308660 h 570322"/>
                  <a:gd name="connsiteX6" fmla="*/ 7621 w 297227"/>
                  <a:gd name="connsiteY6" fmla="*/ 311200 h 570322"/>
                  <a:gd name="connsiteX7" fmla="*/ 3811 w 297227"/>
                  <a:gd name="connsiteY7" fmla="*/ 336604 h 570322"/>
                  <a:gd name="connsiteX8" fmla="*/ 2540 w 297227"/>
                  <a:gd name="connsiteY8" fmla="*/ 341685 h 570322"/>
                  <a:gd name="connsiteX9" fmla="*/ 1270 w 297227"/>
                  <a:gd name="connsiteY9" fmla="*/ 365819 h 570322"/>
                  <a:gd name="connsiteX10" fmla="*/ 1270 w 297227"/>
                  <a:gd name="connsiteY10" fmla="*/ 373440 h 570322"/>
                  <a:gd name="connsiteX11" fmla="*/ 0 w 297227"/>
                  <a:gd name="connsiteY11" fmla="*/ 401385 h 570322"/>
                  <a:gd name="connsiteX12" fmla="*/ 0 w 297227"/>
                  <a:gd name="connsiteY12" fmla="*/ 403925 h 570322"/>
                  <a:gd name="connsiteX13" fmla="*/ 16513 w 297227"/>
                  <a:gd name="connsiteY13" fmla="*/ 538567 h 570322"/>
                  <a:gd name="connsiteX14" fmla="*/ 25404 w 297227"/>
                  <a:gd name="connsiteY14" fmla="*/ 570322 h 570322"/>
                  <a:gd name="connsiteX15" fmla="*/ 201963 w 297227"/>
                  <a:gd name="connsiteY15" fmla="*/ 515703 h 570322"/>
                  <a:gd name="connsiteX16" fmla="*/ 185450 w 297227"/>
                  <a:gd name="connsiteY16" fmla="*/ 405196 h 570322"/>
                  <a:gd name="connsiteX17" fmla="*/ 185450 w 297227"/>
                  <a:gd name="connsiteY17" fmla="*/ 403925 h 570322"/>
                  <a:gd name="connsiteX18" fmla="*/ 185450 w 297227"/>
                  <a:gd name="connsiteY18" fmla="*/ 403925 h 570322"/>
                  <a:gd name="connsiteX19" fmla="*/ 185450 w 297227"/>
                  <a:gd name="connsiteY19" fmla="*/ 403925 h 570322"/>
                  <a:gd name="connsiteX20" fmla="*/ 185450 w 297227"/>
                  <a:gd name="connsiteY20" fmla="*/ 382332 h 570322"/>
                  <a:gd name="connsiteX21" fmla="*/ 185450 w 297227"/>
                  <a:gd name="connsiteY21" fmla="*/ 381062 h 570322"/>
                  <a:gd name="connsiteX22" fmla="*/ 297228 w 297227"/>
                  <a:gd name="connsiteY22" fmla="*/ 129561 h 570322"/>
                  <a:gd name="connsiteX23" fmla="*/ 163856 w 297227"/>
                  <a:gd name="connsiteY23" fmla="*/ 0 h 5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227" h="570322">
                    <a:moveTo>
                      <a:pt x="163856" y="0"/>
                    </a:moveTo>
                    <a:cubicBezTo>
                      <a:pt x="116859" y="48268"/>
                      <a:pt x="77482" y="105427"/>
                      <a:pt x="49538" y="167667"/>
                    </a:cubicBezTo>
                    <a:lnTo>
                      <a:pt x="49538" y="167667"/>
                    </a:lnTo>
                    <a:cubicBezTo>
                      <a:pt x="33025" y="203233"/>
                      <a:pt x="21593" y="241339"/>
                      <a:pt x="12702" y="280715"/>
                    </a:cubicBezTo>
                    <a:cubicBezTo>
                      <a:pt x="12702" y="280715"/>
                      <a:pt x="12702" y="280715"/>
                      <a:pt x="12702" y="280715"/>
                    </a:cubicBezTo>
                    <a:cubicBezTo>
                      <a:pt x="10162" y="289607"/>
                      <a:pt x="8891" y="298498"/>
                      <a:pt x="7621" y="308660"/>
                    </a:cubicBezTo>
                    <a:cubicBezTo>
                      <a:pt x="7621" y="309930"/>
                      <a:pt x="7621" y="309930"/>
                      <a:pt x="7621" y="311200"/>
                    </a:cubicBezTo>
                    <a:cubicBezTo>
                      <a:pt x="6351" y="320092"/>
                      <a:pt x="5081" y="327713"/>
                      <a:pt x="3811" y="336604"/>
                    </a:cubicBezTo>
                    <a:cubicBezTo>
                      <a:pt x="3811" y="337875"/>
                      <a:pt x="3811" y="340415"/>
                      <a:pt x="2540" y="341685"/>
                    </a:cubicBezTo>
                    <a:cubicBezTo>
                      <a:pt x="1270" y="349306"/>
                      <a:pt x="1270" y="356928"/>
                      <a:pt x="1270" y="365819"/>
                    </a:cubicBezTo>
                    <a:cubicBezTo>
                      <a:pt x="1270" y="368359"/>
                      <a:pt x="1270" y="370900"/>
                      <a:pt x="1270" y="373440"/>
                    </a:cubicBezTo>
                    <a:cubicBezTo>
                      <a:pt x="1270" y="382332"/>
                      <a:pt x="0" y="392493"/>
                      <a:pt x="0" y="401385"/>
                    </a:cubicBezTo>
                    <a:cubicBezTo>
                      <a:pt x="0" y="402655"/>
                      <a:pt x="0" y="402655"/>
                      <a:pt x="0" y="403925"/>
                    </a:cubicBezTo>
                    <a:cubicBezTo>
                      <a:pt x="0" y="449653"/>
                      <a:pt x="5081" y="495380"/>
                      <a:pt x="16513" y="538567"/>
                    </a:cubicBezTo>
                    <a:cubicBezTo>
                      <a:pt x="19053" y="548729"/>
                      <a:pt x="21593" y="560161"/>
                      <a:pt x="25404" y="570322"/>
                    </a:cubicBezTo>
                    <a:lnTo>
                      <a:pt x="201963" y="515703"/>
                    </a:lnTo>
                    <a:cubicBezTo>
                      <a:pt x="191801" y="481408"/>
                      <a:pt x="186720" y="443302"/>
                      <a:pt x="185450" y="405196"/>
                    </a:cubicBezTo>
                    <a:cubicBezTo>
                      <a:pt x="185450" y="405196"/>
                      <a:pt x="185450" y="403925"/>
                      <a:pt x="185450" y="403925"/>
                    </a:cubicBezTo>
                    <a:lnTo>
                      <a:pt x="185450" y="403925"/>
                    </a:lnTo>
                    <a:lnTo>
                      <a:pt x="185450" y="403925"/>
                    </a:lnTo>
                    <a:cubicBezTo>
                      <a:pt x="185450" y="396304"/>
                      <a:pt x="185450" y="389953"/>
                      <a:pt x="185450" y="382332"/>
                    </a:cubicBezTo>
                    <a:cubicBezTo>
                      <a:pt x="185450" y="382332"/>
                      <a:pt x="185450" y="381062"/>
                      <a:pt x="185450" y="381062"/>
                    </a:cubicBezTo>
                    <a:cubicBezTo>
                      <a:pt x="190531" y="283256"/>
                      <a:pt x="232447" y="195612"/>
                      <a:pt x="297228" y="129561"/>
                    </a:cubicBezTo>
                    <a:lnTo>
                      <a:pt x="163856" y="0"/>
                    </a:lnTo>
                    <a:close/>
                  </a:path>
                </a:pathLst>
              </a:custGeom>
              <a:solidFill>
                <a:srgbClr val="CDCDCD"/>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27" name="Freeform: Shape 226">
                <a:extLst>
                  <a:ext uri="{FF2B5EF4-FFF2-40B4-BE49-F238E27FC236}">
                    <a16:creationId xmlns:a16="http://schemas.microsoft.com/office/drawing/2014/main" id="{CA47C761-11CE-CA79-8C6C-0F2B84C30CDF}"/>
                  </a:ext>
                </a:extLst>
              </p:cNvPr>
              <p:cNvSpPr/>
              <p:nvPr/>
            </p:nvSpPr>
            <p:spPr>
              <a:xfrm>
                <a:off x="1116952" y="2640313"/>
                <a:ext cx="463229" cy="360343"/>
              </a:xfrm>
              <a:custGeom>
                <a:avLst/>
                <a:gdLst>
                  <a:gd name="connsiteX0" fmla="*/ 0 w 522561"/>
                  <a:gd name="connsiteY0" fmla="*/ 0 h 405219"/>
                  <a:gd name="connsiteX1" fmla="*/ 293417 w 522561"/>
                  <a:gd name="connsiteY1" fmla="*/ 350576 h 405219"/>
                  <a:gd name="connsiteX2" fmla="*/ 434410 w 522561"/>
                  <a:gd name="connsiteY2" fmla="*/ 400115 h 405219"/>
                  <a:gd name="connsiteX3" fmla="*/ 516973 w 522561"/>
                  <a:gd name="connsiteY3" fmla="*/ 242609 h 405219"/>
                  <a:gd name="connsiteX4" fmla="*/ 444572 w 522561"/>
                  <a:gd name="connsiteY4" fmla="*/ 162586 h 405219"/>
                  <a:gd name="connsiteX5" fmla="*/ 397574 w 522561"/>
                  <a:gd name="connsiteY5" fmla="*/ 146074 h 405219"/>
                  <a:gd name="connsiteX6" fmla="*/ 0 w 522561"/>
                  <a:gd name="connsiteY6" fmla="*/ 0 h 40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561" h="405219">
                    <a:moveTo>
                      <a:pt x="0" y="0"/>
                    </a:moveTo>
                    <a:cubicBezTo>
                      <a:pt x="0" y="0"/>
                      <a:pt x="133372" y="162586"/>
                      <a:pt x="293417" y="350576"/>
                    </a:cubicBezTo>
                    <a:cubicBezTo>
                      <a:pt x="325173" y="391223"/>
                      <a:pt x="379791" y="416627"/>
                      <a:pt x="434410" y="400115"/>
                    </a:cubicBezTo>
                    <a:cubicBezTo>
                      <a:pt x="500461" y="379791"/>
                      <a:pt x="537297" y="308660"/>
                      <a:pt x="516973" y="242609"/>
                    </a:cubicBezTo>
                    <a:cubicBezTo>
                      <a:pt x="505542" y="204503"/>
                      <a:pt x="477597" y="176558"/>
                      <a:pt x="444572" y="162586"/>
                    </a:cubicBezTo>
                    <a:cubicBezTo>
                      <a:pt x="443302" y="162586"/>
                      <a:pt x="398845" y="146074"/>
                      <a:pt x="397574" y="146074"/>
                    </a:cubicBezTo>
                    <a:cubicBezTo>
                      <a:pt x="353117" y="132101"/>
                      <a:pt x="0" y="0"/>
                      <a:pt x="0" y="0"/>
                    </a:cubicBezTo>
                    <a:close/>
                  </a:path>
                </a:pathLst>
              </a:custGeom>
              <a:solidFill>
                <a:schemeClr val="tx1">
                  <a:lumMod val="65000"/>
                  <a:lumOff val="35000"/>
                </a:schemeClr>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28" name="Freeform: Shape 227">
                <a:extLst>
                  <a:ext uri="{FF2B5EF4-FFF2-40B4-BE49-F238E27FC236}">
                    <a16:creationId xmlns:a16="http://schemas.microsoft.com/office/drawing/2014/main" id="{BBA2D11F-3EF9-2305-84F5-9F8EFF6E1AF7}"/>
                  </a:ext>
                </a:extLst>
              </p:cNvPr>
              <p:cNvSpPr/>
              <p:nvPr/>
            </p:nvSpPr>
            <p:spPr>
              <a:xfrm>
                <a:off x="1417708" y="2839835"/>
                <a:ext cx="100500" cy="101341"/>
              </a:xfrm>
              <a:custGeom>
                <a:avLst/>
                <a:gdLst>
                  <a:gd name="connsiteX0" fmla="*/ 110374 w 113372"/>
                  <a:gd name="connsiteY0" fmla="*/ 39834 h 113962"/>
                  <a:gd name="connsiteX1" fmla="*/ 39243 w 113372"/>
                  <a:gd name="connsiteY1" fmla="*/ 2998 h 113962"/>
                  <a:gd name="connsiteX2" fmla="*/ 2407 w 113372"/>
                  <a:gd name="connsiteY2" fmla="*/ 74129 h 113962"/>
                  <a:gd name="connsiteX3" fmla="*/ 73538 w 113372"/>
                  <a:gd name="connsiteY3" fmla="*/ 110965 h 113962"/>
                  <a:gd name="connsiteX4" fmla="*/ 110374 w 113372"/>
                  <a:gd name="connsiteY4" fmla="*/ 39834 h 113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72" h="113962">
                    <a:moveTo>
                      <a:pt x="110374" y="39834"/>
                    </a:moveTo>
                    <a:cubicBezTo>
                      <a:pt x="101483" y="9349"/>
                      <a:pt x="69728" y="-7164"/>
                      <a:pt x="39243" y="2998"/>
                    </a:cubicBezTo>
                    <a:cubicBezTo>
                      <a:pt x="10028" y="11889"/>
                      <a:pt x="-6485" y="43644"/>
                      <a:pt x="2407" y="74129"/>
                    </a:cubicBezTo>
                    <a:cubicBezTo>
                      <a:pt x="11298" y="104614"/>
                      <a:pt x="43054" y="121127"/>
                      <a:pt x="73538" y="110965"/>
                    </a:cubicBezTo>
                    <a:cubicBezTo>
                      <a:pt x="104023" y="100803"/>
                      <a:pt x="120536" y="69048"/>
                      <a:pt x="110374" y="39834"/>
                    </a:cubicBezTo>
                    <a:close/>
                  </a:path>
                </a:pathLst>
              </a:custGeom>
              <a:solidFill>
                <a:schemeClr val="tx1">
                  <a:lumMod val="50000"/>
                  <a:lumOff val="50000"/>
                </a:schemeClr>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29" name="TextBox 228">
                <a:extLst>
                  <a:ext uri="{FF2B5EF4-FFF2-40B4-BE49-F238E27FC236}">
                    <a16:creationId xmlns:a16="http://schemas.microsoft.com/office/drawing/2014/main" id="{C2923A22-6544-B09E-BD9C-F11FD635FA54}"/>
                  </a:ext>
                </a:extLst>
              </p:cNvPr>
              <p:cNvSpPr txBox="1"/>
              <p:nvPr/>
            </p:nvSpPr>
            <p:spPr>
              <a:xfrm>
                <a:off x="1157737" y="3044672"/>
                <a:ext cx="630301" cy="276999"/>
              </a:xfrm>
              <a:prstGeom prst="rect">
                <a:avLst/>
              </a:prstGeom>
              <a:noFill/>
            </p:spPr>
            <p:txBody>
              <a:bodyPr wrap="none" rtlCol="0">
                <a:sp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2.20M</a:t>
                </a:r>
              </a:p>
            </p:txBody>
          </p:sp>
        </p:grpSp>
        <p:grpSp>
          <p:nvGrpSpPr>
            <p:cNvPr id="180" name="Group 179">
              <a:extLst>
                <a:ext uri="{FF2B5EF4-FFF2-40B4-BE49-F238E27FC236}">
                  <a16:creationId xmlns:a16="http://schemas.microsoft.com/office/drawing/2014/main" id="{3A547E20-2A8F-28A1-70F2-8864DF350834}"/>
                </a:ext>
              </a:extLst>
            </p:cNvPr>
            <p:cNvGrpSpPr/>
            <p:nvPr/>
          </p:nvGrpSpPr>
          <p:grpSpPr>
            <a:xfrm>
              <a:off x="4479145" y="2154612"/>
              <a:ext cx="1461528" cy="1466138"/>
              <a:chOff x="4479145" y="2154612"/>
              <a:chExt cx="1461528" cy="1466138"/>
            </a:xfrm>
          </p:grpSpPr>
          <p:sp>
            <p:nvSpPr>
              <p:cNvPr id="204" name="Freeform: Shape 203">
                <a:extLst>
                  <a:ext uri="{FF2B5EF4-FFF2-40B4-BE49-F238E27FC236}">
                    <a16:creationId xmlns:a16="http://schemas.microsoft.com/office/drawing/2014/main" id="{0707E8AA-700E-C8CD-92CE-25811F2A3E99}"/>
                  </a:ext>
                </a:extLst>
              </p:cNvPr>
              <p:cNvSpPr/>
              <p:nvPr/>
            </p:nvSpPr>
            <p:spPr>
              <a:xfrm>
                <a:off x="4479145" y="2154612"/>
                <a:ext cx="1461528" cy="1466138"/>
              </a:xfrm>
              <a:custGeom>
                <a:avLst/>
                <a:gdLst>
                  <a:gd name="connsiteX0" fmla="*/ 824363 w 1648725"/>
                  <a:gd name="connsiteY0" fmla="*/ 0 h 1648726"/>
                  <a:gd name="connsiteX1" fmla="*/ 0 w 1648725"/>
                  <a:gd name="connsiteY1" fmla="*/ 824363 h 1648726"/>
                  <a:gd name="connsiteX2" fmla="*/ 824363 w 1648725"/>
                  <a:gd name="connsiteY2" fmla="*/ 1648726 h 1648726"/>
                  <a:gd name="connsiteX3" fmla="*/ 1648726 w 1648725"/>
                  <a:gd name="connsiteY3" fmla="*/ 824363 h 1648726"/>
                  <a:gd name="connsiteX4" fmla="*/ 824363 w 1648725"/>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5" h="1648726">
                    <a:moveTo>
                      <a:pt x="824363" y="0"/>
                    </a:moveTo>
                    <a:cubicBezTo>
                      <a:pt x="369630" y="0"/>
                      <a:pt x="0" y="369630"/>
                      <a:pt x="0" y="824363"/>
                    </a:cubicBezTo>
                    <a:cubicBezTo>
                      <a:pt x="0" y="1279097"/>
                      <a:pt x="369630" y="1648726"/>
                      <a:pt x="824363" y="1648726"/>
                    </a:cubicBezTo>
                    <a:cubicBezTo>
                      <a:pt x="1279097" y="1648726"/>
                      <a:pt x="1648726" y="1279097"/>
                      <a:pt x="1648726" y="824363"/>
                    </a:cubicBezTo>
                    <a:cubicBezTo>
                      <a:pt x="1648726" y="369630"/>
                      <a:pt x="1279097" y="0"/>
                      <a:pt x="824363" y="0"/>
                    </a:cubicBezTo>
                    <a:close/>
                  </a:path>
                </a:pathLst>
              </a:custGeom>
              <a:solidFill>
                <a:srgbClr val="7E63D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05" name="Freeform: Shape 204">
                <a:extLst>
                  <a:ext uri="{FF2B5EF4-FFF2-40B4-BE49-F238E27FC236}">
                    <a16:creationId xmlns:a16="http://schemas.microsoft.com/office/drawing/2014/main" id="{E2007BE6-225A-CC0C-7FE0-A22E252AC5A8}"/>
                  </a:ext>
                </a:extLst>
              </p:cNvPr>
              <p:cNvSpPr/>
              <p:nvPr/>
            </p:nvSpPr>
            <p:spPr>
              <a:xfrm>
                <a:off x="4696460" y="2371484"/>
                <a:ext cx="1024646" cy="661908"/>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6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2885"/>
                      <a:pt x="956464" y="687181"/>
                    </a:cubicBezTo>
                    <a:lnTo>
                      <a:pt x="1131753" y="743070"/>
                    </a:lnTo>
                    <a:cubicBezTo>
                      <a:pt x="1146995" y="690991"/>
                      <a:pt x="1155886" y="635103"/>
                      <a:pt x="1155886" y="577943"/>
                    </a:cubicBezTo>
                    <a:cubicBezTo>
                      <a:pt x="1155886" y="259122"/>
                      <a:pt x="896765" y="0"/>
                      <a:pt x="577943" y="0"/>
                    </a:cubicBezTo>
                    <a:cubicBezTo>
                      <a:pt x="259122" y="0"/>
                      <a:pt x="0" y="259122"/>
                      <a:pt x="0" y="577943"/>
                    </a:cubicBezTo>
                    <a:cubicBezTo>
                      <a:pt x="0" y="635103"/>
                      <a:pt x="8891" y="690991"/>
                      <a:pt x="24134" y="744340"/>
                    </a:cubicBezTo>
                    <a:lnTo>
                      <a:pt x="200692" y="688451"/>
                    </a:ln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grpSp>
            <p:nvGrpSpPr>
              <p:cNvPr id="206" name="Graphic 3">
                <a:extLst>
                  <a:ext uri="{FF2B5EF4-FFF2-40B4-BE49-F238E27FC236}">
                    <a16:creationId xmlns:a16="http://schemas.microsoft.com/office/drawing/2014/main" id="{4312D091-7860-4EDE-0007-EA7CCB086690}"/>
                  </a:ext>
                </a:extLst>
              </p:cNvPr>
              <p:cNvGrpSpPr/>
              <p:nvPr/>
            </p:nvGrpSpPr>
            <p:grpSpPr>
              <a:xfrm>
                <a:off x="4795547" y="3290926"/>
                <a:ext cx="854622" cy="128767"/>
                <a:chOff x="7847588" y="3850732"/>
                <a:chExt cx="964085" cy="144803"/>
              </a:xfrm>
              <a:solidFill>
                <a:srgbClr val="FFFFFF"/>
              </a:solidFill>
            </p:grpSpPr>
            <p:sp>
              <p:nvSpPr>
                <p:cNvPr id="211" name="Freeform: Shape 210">
                  <a:extLst>
                    <a:ext uri="{FF2B5EF4-FFF2-40B4-BE49-F238E27FC236}">
                      <a16:creationId xmlns:a16="http://schemas.microsoft.com/office/drawing/2014/main" id="{733550B9-52DA-BF0F-0904-56A657931245}"/>
                    </a:ext>
                  </a:extLst>
                </p:cNvPr>
                <p:cNvSpPr/>
                <p:nvPr/>
              </p:nvSpPr>
              <p:spPr>
                <a:xfrm>
                  <a:off x="7847588" y="387613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12" name="Freeform: Shape 211">
                  <a:extLst>
                    <a:ext uri="{FF2B5EF4-FFF2-40B4-BE49-F238E27FC236}">
                      <a16:creationId xmlns:a16="http://schemas.microsoft.com/office/drawing/2014/main" id="{59FF6DD8-646F-D236-D155-9DB64F137857}"/>
                    </a:ext>
                  </a:extLst>
                </p:cNvPr>
                <p:cNvSpPr/>
                <p:nvPr/>
              </p:nvSpPr>
              <p:spPr>
                <a:xfrm>
                  <a:off x="7904747"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0162 h 85103"/>
                    <a:gd name="connsiteX16" fmla="*/ 20323 w 69861"/>
                    <a:gd name="connsiteY16" fmla="*/ 16513 h 85103"/>
                    <a:gd name="connsiteX17" fmla="*/ 13972 w 69861"/>
                    <a:gd name="connsiteY17" fmla="*/ 34295 h 85103"/>
                    <a:gd name="connsiteX18" fmla="*/ 57159 w 69861"/>
                    <a:gd name="connsiteY18" fmla="*/ 34295 h 85103"/>
                    <a:gd name="connsiteX19" fmla="*/ 52078 w 69861"/>
                    <a:gd name="connsiteY19" fmla="*/ 16513 h 85103"/>
                    <a:gd name="connsiteX20" fmla="*/ 3556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8" y="12702"/>
                        <a:pt x="41917" y="10162"/>
                        <a:pt x="35566" y="1016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13" name="Freeform: Shape 212">
                  <a:extLst>
                    <a:ext uri="{FF2B5EF4-FFF2-40B4-BE49-F238E27FC236}">
                      <a16:creationId xmlns:a16="http://schemas.microsoft.com/office/drawing/2014/main" id="{93EE80CB-FC39-F921-844E-11520ACE45B7}"/>
                    </a:ext>
                  </a:extLst>
                </p:cNvPr>
                <p:cNvSpPr/>
                <p:nvPr/>
              </p:nvSpPr>
              <p:spPr>
                <a:xfrm>
                  <a:off x="7989851" y="3876136"/>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14" name="Freeform: Shape 213">
                  <a:extLst>
                    <a:ext uri="{FF2B5EF4-FFF2-40B4-BE49-F238E27FC236}">
                      <a16:creationId xmlns:a16="http://schemas.microsoft.com/office/drawing/2014/main" id="{2E89136C-811A-8328-96D4-EFFC16E25820}"/>
                    </a:ext>
                  </a:extLst>
                </p:cNvPr>
                <p:cNvSpPr/>
                <p:nvPr/>
              </p:nvSpPr>
              <p:spPr>
                <a:xfrm>
                  <a:off x="8087656" y="3878676"/>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15" name="Freeform: Shape 214">
                  <a:extLst>
                    <a:ext uri="{FF2B5EF4-FFF2-40B4-BE49-F238E27FC236}">
                      <a16:creationId xmlns:a16="http://schemas.microsoft.com/office/drawing/2014/main" id="{99AB7458-AB20-1C43-D85C-62647102256D}"/>
                    </a:ext>
                  </a:extLst>
                </p:cNvPr>
                <p:cNvSpPr/>
                <p:nvPr/>
              </p:nvSpPr>
              <p:spPr>
                <a:xfrm>
                  <a:off x="8177841"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0162 h 85103"/>
                    <a:gd name="connsiteX16" fmla="*/ 19053 w 69861"/>
                    <a:gd name="connsiteY16" fmla="*/ 16513 h 85103"/>
                    <a:gd name="connsiteX17" fmla="*/ 12702 w 69861"/>
                    <a:gd name="connsiteY17" fmla="*/ 34295 h 85103"/>
                    <a:gd name="connsiteX18" fmla="*/ 55889 w 69861"/>
                    <a:gd name="connsiteY18" fmla="*/ 34295 h 85103"/>
                    <a:gd name="connsiteX19" fmla="*/ 50808 w 69861"/>
                    <a:gd name="connsiteY19" fmla="*/ 16513 h 85103"/>
                    <a:gd name="connsiteX20" fmla="*/ 3429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0162"/>
                      </a:moveTo>
                      <a:cubicBezTo>
                        <a:pt x="27945" y="10162"/>
                        <a:pt x="22864" y="12702"/>
                        <a:pt x="19053" y="16513"/>
                      </a:cubicBezTo>
                      <a:cubicBezTo>
                        <a:pt x="15243" y="20323"/>
                        <a:pt x="12702" y="26674"/>
                        <a:pt x="12702" y="34295"/>
                      </a:cubicBezTo>
                      <a:lnTo>
                        <a:pt x="55889" y="34295"/>
                      </a:lnTo>
                      <a:cubicBezTo>
                        <a:pt x="55889" y="26674"/>
                        <a:pt x="54619" y="20323"/>
                        <a:pt x="50808" y="16513"/>
                      </a:cubicBezTo>
                      <a:cubicBezTo>
                        <a:pt x="45727" y="12702"/>
                        <a:pt x="40647" y="10162"/>
                        <a:pt x="34296" y="1016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16" name="Freeform: Shape 215">
                  <a:extLst>
                    <a:ext uri="{FF2B5EF4-FFF2-40B4-BE49-F238E27FC236}">
                      <a16:creationId xmlns:a16="http://schemas.microsoft.com/office/drawing/2014/main" id="{CD3A00FF-995F-289A-17C0-C584057FE293}"/>
                    </a:ext>
                  </a:extLst>
                </p:cNvPr>
                <p:cNvSpPr/>
                <p:nvPr/>
              </p:nvSpPr>
              <p:spPr>
                <a:xfrm>
                  <a:off x="825913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49538"/>
                        <a:pt x="59700" y="54619"/>
                        <a:pt x="59700" y="5970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17" name="Freeform: Shape 216">
                  <a:extLst>
                    <a:ext uri="{FF2B5EF4-FFF2-40B4-BE49-F238E27FC236}">
                      <a16:creationId xmlns:a16="http://schemas.microsoft.com/office/drawing/2014/main" id="{BF0A2038-DA7A-C475-B683-E8763756AB59}"/>
                    </a:ext>
                  </a:extLst>
                </p:cNvPr>
                <p:cNvSpPr/>
                <p:nvPr/>
              </p:nvSpPr>
              <p:spPr>
                <a:xfrm>
                  <a:off x="8327725" y="3857083"/>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4295" y="93995"/>
                        <a:pt x="38106" y="93995"/>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18" name="Freeform: Shape 217">
                  <a:extLst>
                    <a:ext uri="{FF2B5EF4-FFF2-40B4-BE49-F238E27FC236}">
                      <a16:creationId xmlns:a16="http://schemas.microsoft.com/office/drawing/2014/main" id="{77D49878-8D89-98E8-63E4-060220CC486A}"/>
                    </a:ext>
                  </a:extLst>
                </p:cNvPr>
                <p:cNvSpPr/>
                <p:nvPr/>
              </p:nvSpPr>
              <p:spPr>
                <a:xfrm>
                  <a:off x="838615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49538"/>
                        <a:pt x="59700" y="54619"/>
                        <a:pt x="59700" y="5970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19" name="Freeform: Shape 218">
                  <a:extLst>
                    <a:ext uri="{FF2B5EF4-FFF2-40B4-BE49-F238E27FC236}">
                      <a16:creationId xmlns:a16="http://schemas.microsoft.com/office/drawing/2014/main" id="{D971F8F4-E164-5FD5-2A49-D18B7A74EBF5}"/>
                    </a:ext>
                  </a:extLst>
                </p:cNvPr>
                <p:cNvSpPr/>
                <p:nvPr/>
              </p:nvSpPr>
              <p:spPr>
                <a:xfrm>
                  <a:off x="8492852" y="3850732"/>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20" name="Freeform: Shape 219">
                  <a:extLst>
                    <a:ext uri="{FF2B5EF4-FFF2-40B4-BE49-F238E27FC236}">
                      <a16:creationId xmlns:a16="http://schemas.microsoft.com/office/drawing/2014/main" id="{7A4108BF-6691-F1E2-DE75-C95E94DCA0A0}"/>
                    </a:ext>
                  </a:extLst>
                </p:cNvPr>
                <p:cNvSpPr/>
                <p:nvPr/>
              </p:nvSpPr>
              <p:spPr>
                <a:xfrm>
                  <a:off x="8593198" y="3877406"/>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49538"/>
                        <a:pt x="59699" y="54619"/>
                        <a:pt x="59699" y="5970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21" name="Freeform: Shape 220">
                  <a:extLst>
                    <a:ext uri="{FF2B5EF4-FFF2-40B4-BE49-F238E27FC236}">
                      <a16:creationId xmlns:a16="http://schemas.microsoft.com/office/drawing/2014/main" id="{74357767-4F01-7F96-2B6D-066A5C59CB80}"/>
                    </a:ext>
                  </a:extLst>
                </p:cNvPr>
                <p:cNvSpPr/>
                <p:nvPr/>
              </p:nvSpPr>
              <p:spPr>
                <a:xfrm>
                  <a:off x="8669410" y="3876136"/>
                  <a:ext cx="69860" cy="85103"/>
                </a:xfrm>
                <a:custGeom>
                  <a:avLst/>
                  <a:gdLst>
                    <a:gd name="connsiteX0" fmla="*/ 38106 w 69860"/>
                    <a:gd name="connsiteY0" fmla="*/ 85104 h 85103"/>
                    <a:gd name="connsiteX1" fmla="*/ 10161 w 69860"/>
                    <a:gd name="connsiteY1" fmla="*/ 73672 h 85103"/>
                    <a:gd name="connsiteX2" fmla="*/ 0 w 69860"/>
                    <a:gd name="connsiteY2" fmla="*/ 43187 h 85103"/>
                    <a:gd name="connsiteX3" fmla="*/ 10161 w 69860"/>
                    <a:gd name="connsiteY3" fmla="*/ 11432 h 85103"/>
                    <a:gd name="connsiteX4" fmla="*/ 36836 w 69860"/>
                    <a:gd name="connsiteY4" fmla="*/ 0 h 85103"/>
                    <a:gd name="connsiteX5" fmla="*/ 60970 w 69860"/>
                    <a:gd name="connsiteY5" fmla="*/ 10162 h 85103"/>
                    <a:gd name="connsiteX6" fmla="*/ 69861 w 69860"/>
                    <a:gd name="connsiteY6" fmla="*/ 36836 h 85103"/>
                    <a:gd name="connsiteX7" fmla="*/ 69861 w 69860"/>
                    <a:gd name="connsiteY7" fmla="*/ 44457 h 85103"/>
                    <a:gd name="connsiteX8" fmla="*/ 13972 w 69860"/>
                    <a:gd name="connsiteY8" fmla="*/ 44457 h 85103"/>
                    <a:gd name="connsiteX9" fmla="*/ 21593 w 69860"/>
                    <a:gd name="connsiteY9" fmla="*/ 66051 h 85103"/>
                    <a:gd name="connsiteX10" fmla="*/ 40646 w 69860"/>
                    <a:gd name="connsiteY10" fmla="*/ 73672 h 85103"/>
                    <a:gd name="connsiteX11" fmla="*/ 66050 w 69860"/>
                    <a:gd name="connsiteY11" fmla="*/ 68591 h 85103"/>
                    <a:gd name="connsiteX12" fmla="*/ 66050 w 69860"/>
                    <a:gd name="connsiteY12" fmla="*/ 80023 h 85103"/>
                    <a:gd name="connsiteX13" fmla="*/ 53348 w 69860"/>
                    <a:gd name="connsiteY13" fmla="*/ 83834 h 85103"/>
                    <a:gd name="connsiteX14" fmla="*/ 38106 w 69860"/>
                    <a:gd name="connsiteY14" fmla="*/ 85104 h 85103"/>
                    <a:gd name="connsiteX15" fmla="*/ 35566 w 69860"/>
                    <a:gd name="connsiteY15" fmla="*/ 10162 h 85103"/>
                    <a:gd name="connsiteX16" fmla="*/ 20323 w 69860"/>
                    <a:gd name="connsiteY16" fmla="*/ 16513 h 85103"/>
                    <a:gd name="connsiteX17" fmla="*/ 13972 w 69860"/>
                    <a:gd name="connsiteY17" fmla="*/ 34295 h 85103"/>
                    <a:gd name="connsiteX18" fmla="*/ 57159 w 69860"/>
                    <a:gd name="connsiteY18" fmla="*/ 34295 h 85103"/>
                    <a:gd name="connsiteX19" fmla="*/ 52078 w 69860"/>
                    <a:gd name="connsiteY19" fmla="*/ 16513 h 85103"/>
                    <a:gd name="connsiteX20" fmla="*/ 35566 w 69860"/>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0"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7" y="12702"/>
                        <a:pt x="41917" y="10162"/>
                        <a:pt x="35566" y="1016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22" name="Freeform: Shape 221">
                  <a:extLst>
                    <a:ext uri="{FF2B5EF4-FFF2-40B4-BE49-F238E27FC236}">
                      <a16:creationId xmlns:a16="http://schemas.microsoft.com/office/drawing/2014/main" id="{869F5D8B-2A77-9C5D-E35F-F3ACA7BA04B2}"/>
                    </a:ext>
                  </a:extLst>
                </p:cNvPr>
                <p:cNvSpPr/>
                <p:nvPr/>
              </p:nvSpPr>
              <p:spPr>
                <a:xfrm>
                  <a:off x="8753244" y="387613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5 w 58429"/>
                    <a:gd name="connsiteY9" fmla="*/ 10162 h 85103"/>
                    <a:gd name="connsiteX10" fmla="*/ 11431 w 58429"/>
                    <a:gd name="connsiteY10" fmla="*/ 41917 h 85103"/>
                    <a:gd name="connsiteX11" fmla="*/ 17782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2"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5889" y="2540"/>
                        <a:pt x="58429" y="3811"/>
                      </a:cubicBezTo>
                      <a:lnTo>
                        <a:pt x="54619" y="13972"/>
                      </a:lnTo>
                      <a:cubicBezTo>
                        <a:pt x="52078" y="12702"/>
                        <a:pt x="49538" y="11432"/>
                        <a:pt x="45727" y="11432"/>
                      </a:cubicBezTo>
                      <a:cubicBezTo>
                        <a:pt x="41917" y="11432"/>
                        <a:pt x="39376" y="10162"/>
                        <a:pt x="36835" y="10162"/>
                      </a:cubicBezTo>
                      <a:cubicBezTo>
                        <a:pt x="20323" y="10162"/>
                        <a:pt x="11431" y="20323"/>
                        <a:pt x="11431" y="41917"/>
                      </a:cubicBezTo>
                      <a:cubicBezTo>
                        <a:pt x="11431" y="52078"/>
                        <a:pt x="13972" y="59700"/>
                        <a:pt x="17782" y="64781"/>
                      </a:cubicBezTo>
                      <a:cubicBezTo>
                        <a:pt x="21594" y="69861"/>
                        <a:pt x="27945" y="72402"/>
                        <a:pt x="35566" y="72402"/>
                      </a:cubicBezTo>
                      <a:cubicBezTo>
                        <a:pt x="41917" y="72402"/>
                        <a:pt x="49538" y="71132"/>
                        <a:pt x="55889" y="68591"/>
                      </a:cubicBezTo>
                      <a:lnTo>
                        <a:pt x="55889" y="80023"/>
                      </a:lnTo>
                      <a:cubicBezTo>
                        <a:pt x="53349" y="83834"/>
                        <a:pt x="46998" y="85104"/>
                        <a:pt x="38106" y="85104"/>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grpSp>
          <p:sp>
            <p:nvSpPr>
              <p:cNvPr id="207" name="Freeform: Shape 206">
                <a:extLst>
                  <a:ext uri="{FF2B5EF4-FFF2-40B4-BE49-F238E27FC236}">
                    <a16:creationId xmlns:a16="http://schemas.microsoft.com/office/drawing/2014/main" id="{68E82956-742C-E49D-681C-999F65BFC255}"/>
                  </a:ext>
                </a:extLst>
              </p:cNvPr>
              <p:cNvSpPr/>
              <p:nvPr/>
            </p:nvSpPr>
            <p:spPr>
              <a:xfrm>
                <a:off x="4696460" y="2660644"/>
                <a:ext cx="199299" cy="371617"/>
              </a:xfrm>
              <a:custGeom>
                <a:avLst/>
                <a:gdLst>
                  <a:gd name="connsiteX0" fmla="*/ 224826 w 224826"/>
                  <a:gd name="connsiteY0" fmla="*/ 81293 h 417897"/>
                  <a:gd name="connsiteX1" fmla="*/ 58430 w 224826"/>
                  <a:gd name="connsiteY1" fmla="*/ 0 h 417897"/>
                  <a:gd name="connsiteX2" fmla="*/ 0 w 224826"/>
                  <a:gd name="connsiteY2" fmla="*/ 251501 h 417897"/>
                  <a:gd name="connsiteX3" fmla="*/ 24134 w 224826"/>
                  <a:gd name="connsiteY3" fmla="*/ 417898 h 417897"/>
                  <a:gd name="connsiteX4" fmla="*/ 200692 w 224826"/>
                  <a:gd name="connsiteY4" fmla="*/ 363279 h 417897"/>
                  <a:gd name="connsiteX5" fmla="*/ 184180 w 224826"/>
                  <a:gd name="connsiteY5" fmla="*/ 252771 h 417897"/>
                  <a:gd name="connsiteX6" fmla="*/ 224826 w 224826"/>
                  <a:gd name="connsiteY6" fmla="*/ 81293 h 41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826" h="417897">
                    <a:moveTo>
                      <a:pt x="224826" y="81293"/>
                    </a:moveTo>
                    <a:cubicBezTo>
                      <a:pt x="170207" y="54619"/>
                      <a:pt x="114318" y="27945"/>
                      <a:pt x="58430" y="0"/>
                    </a:cubicBezTo>
                    <a:cubicBezTo>
                      <a:pt x="21593" y="76212"/>
                      <a:pt x="0" y="161316"/>
                      <a:pt x="0" y="251501"/>
                    </a:cubicBezTo>
                    <a:cubicBezTo>
                      <a:pt x="0" y="308660"/>
                      <a:pt x="8891" y="364549"/>
                      <a:pt x="24134" y="417898"/>
                    </a:cubicBezTo>
                    <a:lnTo>
                      <a:pt x="200692" y="363279"/>
                    </a:lnTo>
                    <a:cubicBezTo>
                      <a:pt x="190531" y="327713"/>
                      <a:pt x="184180" y="290877"/>
                      <a:pt x="184180" y="252771"/>
                    </a:cubicBezTo>
                    <a:cubicBezTo>
                      <a:pt x="185450" y="191801"/>
                      <a:pt x="199422" y="133372"/>
                      <a:pt x="224826" y="81293"/>
                    </a:cubicBezTo>
                    <a:close/>
                  </a:path>
                </a:pathLst>
              </a:custGeom>
              <a:solidFill>
                <a:srgbClr val="CDCDCD"/>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08" name="Freeform: Shape 207">
                <a:extLst>
                  <a:ext uri="{FF2B5EF4-FFF2-40B4-BE49-F238E27FC236}">
                    <a16:creationId xmlns:a16="http://schemas.microsoft.com/office/drawing/2014/main" id="{E602B643-760E-E107-6B98-0513B8D39D40}"/>
                  </a:ext>
                </a:extLst>
              </p:cNvPr>
              <p:cNvSpPr/>
              <p:nvPr/>
            </p:nvSpPr>
            <p:spPr>
              <a:xfrm>
                <a:off x="4782035" y="2769080"/>
                <a:ext cx="533884" cy="224416"/>
              </a:xfrm>
              <a:custGeom>
                <a:avLst/>
                <a:gdLst>
                  <a:gd name="connsiteX0" fmla="*/ 0 w 602265"/>
                  <a:gd name="connsiteY0" fmla="*/ 26674 h 252364"/>
                  <a:gd name="connsiteX1" fmla="*/ 410276 w 602265"/>
                  <a:gd name="connsiteY1" fmla="*/ 232448 h 252364"/>
                  <a:gd name="connsiteX2" fmla="*/ 558890 w 602265"/>
                  <a:gd name="connsiteY2" fmla="*/ 222286 h 252364"/>
                  <a:gd name="connsiteX3" fmla="*/ 571592 w 602265"/>
                  <a:gd name="connsiteY3" fmla="*/ 44457 h 252364"/>
                  <a:gd name="connsiteX4" fmla="*/ 472516 w 602265"/>
                  <a:gd name="connsiteY4" fmla="*/ 0 h 252364"/>
                  <a:gd name="connsiteX5" fmla="*/ 468706 w 602265"/>
                  <a:gd name="connsiteY5" fmla="*/ 0 h 252364"/>
                  <a:gd name="connsiteX6" fmla="*/ 0 w 602265"/>
                  <a:gd name="connsiteY6" fmla="*/ 26674 h 25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265" h="252364">
                    <a:moveTo>
                      <a:pt x="0" y="26674"/>
                    </a:moveTo>
                    <a:cubicBezTo>
                      <a:pt x="0" y="26674"/>
                      <a:pt x="210854" y="124480"/>
                      <a:pt x="410276" y="232448"/>
                    </a:cubicBezTo>
                    <a:cubicBezTo>
                      <a:pt x="456004" y="261662"/>
                      <a:pt x="516973" y="259122"/>
                      <a:pt x="558890" y="222286"/>
                    </a:cubicBezTo>
                    <a:cubicBezTo>
                      <a:pt x="610968" y="176558"/>
                      <a:pt x="617319" y="97806"/>
                      <a:pt x="571592" y="44457"/>
                    </a:cubicBezTo>
                    <a:cubicBezTo>
                      <a:pt x="546188" y="13972"/>
                      <a:pt x="509352" y="0"/>
                      <a:pt x="472516" y="0"/>
                    </a:cubicBezTo>
                    <a:cubicBezTo>
                      <a:pt x="471246" y="0"/>
                      <a:pt x="469976" y="0"/>
                      <a:pt x="468706" y="0"/>
                    </a:cubicBezTo>
                    <a:cubicBezTo>
                      <a:pt x="425519" y="2540"/>
                      <a:pt x="0" y="26674"/>
                      <a:pt x="0" y="26674"/>
                    </a:cubicBezTo>
                    <a:close/>
                  </a:path>
                </a:pathLst>
              </a:custGeom>
              <a:solidFill>
                <a:schemeClr val="tx1">
                  <a:lumMod val="65000"/>
                  <a:lumOff val="35000"/>
                </a:schemeClr>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09" name="Freeform: Shape 208">
                <a:extLst>
                  <a:ext uri="{FF2B5EF4-FFF2-40B4-BE49-F238E27FC236}">
                    <a16:creationId xmlns:a16="http://schemas.microsoft.com/office/drawing/2014/main" id="{3663C2F3-62EA-E16A-D7B9-9FE4D2462516}"/>
                  </a:ext>
                </a:extLst>
              </p:cNvPr>
              <p:cNvSpPr/>
              <p:nvPr/>
            </p:nvSpPr>
            <p:spPr>
              <a:xfrm>
                <a:off x="5154068" y="2830351"/>
                <a:ext cx="100711" cy="101107"/>
              </a:xfrm>
              <a:custGeom>
                <a:avLst/>
                <a:gdLst>
                  <a:gd name="connsiteX0" fmla="*/ 99830 w 113610"/>
                  <a:gd name="connsiteY0" fmla="*/ 20014 h 113698"/>
                  <a:gd name="connsiteX1" fmla="*/ 19807 w 113610"/>
                  <a:gd name="connsiteY1" fmla="*/ 13662 h 113698"/>
                  <a:gd name="connsiteX2" fmla="*/ 14726 w 113610"/>
                  <a:gd name="connsiteY2" fmla="*/ 93685 h 113698"/>
                  <a:gd name="connsiteX3" fmla="*/ 94749 w 113610"/>
                  <a:gd name="connsiteY3" fmla="*/ 100036 h 113698"/>
                  <a:gd name="connsiteX4" fmla="*/ 99830 w 113610"/>
                  <a:gd name="connsiteY4" fmla="*/ 20014 h 11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10" h="113698">
                    <a:moveTo>
                      <a:pt x="99830" y="20014"/>
                    </a:moveTo>
                    <a:cubicBezTo>
                      <a:pt x="79507" y="-4120"/>
                      <a:pt x="43941" y="-6661"/>
                      <a:pt x="19807" y="13662"/>
                    </a:cubicBezTo>
                    <a:cubicBezTo>
                      <a:pt x="-4327" y="33986"/>
                      <a:pt x="-6867" y="69551"/>
                      <a:pt x="14726" y="93685"/>
                    </a:cubicBezTo>
                    <a:cubicBezTo>
                      <a:pt x="35050" y="117819"/>
                      <a:pt x="70615" y="120360"/>
                      <a:pt x="94749" y="100036"/>
                    </a:cubicBezTo>
                    <a:cubicBezTo>
                      <a:pt x="117613" y="79713"/>
                      <a:pt x="120153" y="44147"/>
                      <a:pt x="99830" y="20014"/>
                    </a:cubicBezTo>
                    <a:close/>
                  </a:path>
                </a:pathLst>
              </a:custGeom>
              <a:solidFill>
                <a:schemeClr val="tx1">
                  <a:lumMod val="50000"/>
                  <a:lumOff val="50000"/>
                </a:schemeClr>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10" name="TextBox 209">
                <a:extLst>
                  <a:ext uri="{FF2B5EF4-FFF2-40B4-BE49-F238E27FC236}">
                    <a16:creationId xmlns:a16="http://schemas.microsoft.com/office/drawing/2014/main" id="{B6D9F2B2-8E4E-6A98-0FC1-22AFDF9DE8F2}"/>
                  </a:ext>
                </a:extLst>
              </p:cNvPr>
              <p:cNvSpPr txBox="1"/>
              <p:nvPr/>
            </p:nvSpPr>
            <p:spPr>
              <a:xfrm>
                <a:off x="4936730" y="3031568"/>
                <a:ext cx="630301" cy="276999"/>
              </a:xfrm>
              <a:prstGeom prst="rect">
                <a:avLst/>
              </a:prstGeom>
              <a:noFill/>
            </p:spPr>
            <p:txBody>
              <a:bodyPr wrap="none" rtlCol="0">
                <a:sp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0.61M</a:t>
                </a:r>
              </a:p>
            </p:txBody>
          </p:sp>
        </p:grpSp>
        <p:grpSp>
          <p:nvGrpSpPr>
            <p:cNvPr id="181" name="Group 180">
              <a:extLst>
                <a:ext uri="{FF2B5EF4-FFF2-40B4-BE49-F238E27FC236}">
                  <a16:creationId xmlns:a16="http://schemas.microsoft.com/office/drawing/2014/main" id="{950E3457-8C9A-E2D5-E9A3-7E6BB963D0FD}"/>
                </a:ext>
              </a:extLst>
            </p:cNvPr>
            <p:cNvGrpSpPr/>
            <p:nvPr/>
          </p:nvGrpSpPr>
          <p:grpSpPr>
            <a:xfrm>
              <a:off x="2384812" y="1786384"/>
              <a:ext cx="2029026" cy="2035424"/>
              <a:chOff x="2384812" y="1786384"/>
              <a:chExt cx="2029026" cy="2035424"/>
            </a:xfrm>
          </p:grpSpPr>
          <p:sp>
            <p:nvSpPr>
              <p:cNvPr id="185" name="Freeform: Shape 184">
                <a:extLst>
                  <a:ext uri="{FF2B5EF4-FFF2-40B4-BE49-F238E27FC236}">
                    <a16:creationId xmlns:a16="http://schemas.microsoft.com/office/drawing/2014/main" id="{D44457BF-3F35-29F8-6E20-F5F660A2D8B9}"/>
                  </a:ext>
                </a:extLst>
              </p:cNvPr>
              <p:cNvSpPr/>
              <p:nvPr/>
            </p:nvSpPr>
            <p:spPr>
              <a:xfrm>
                <a:off x="2384812" y="1786384"/>
                <a:ext cx="2029026" cy="2035424"/>
              </a:xfrm>
              <a:custGeom>
                <a:avLst/>
                <a:gdLst>
                  <a:gd name="connsiteX0" fmla="*/ 2288910 w 2288909"/>
                  <a:gd name="connsiteY0" fmla="*/ 1144455 h 2288909"/>
                  <a:gd name="connsiteX1" fmla="*/ 1144455 w 2288909"/>
                  <a:gd name="connsiteY1" fmla="*/ 2288910 h 2288909"/>
                  <a:gd name="connsiteX2" fmla="*/ 0 w 2288909"/>
                  <a:gd name="connsiteY2" fmla="*/ 1144455 h 2288909"/>
                  <a:gd name="connsiteX3" fmla="*/ 1144455 w 2288909"/>
                  <a:gd name="connsiteY3" fmla="*/ 0 h 2288909"/>
                  <a:gd name="connsiteX4" fmla="*/ 2288910 w 2288909"/>
                  <a:gd name="connsiteY4" fmla="*/ 1144455 h 2288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909" h="2288909">
                    <a:moveTo>
                      <a:pt x="2288910" y="1144455"/>
                    </a:moveTo>
                    <a:cubicBezTo>
                      <a:pt x="2288910" y="1776520"/>
                      <a:pt x="1776520" y="2288910"/>
                      <a:pt x="1144455" y="2288910"/>
                    </a:cubicBezTo>
                    <a:cubicBezTo>
                      <a:pt x="512390" y="2288910"/>
                      <a:pt x="0" y="1776520"/>
                      <a:pt x="0" y="1144455"/>
                    </a:cubicBezTo>
                    <a:cubicBezTo>
                      <a:pt x="0" y="512390"/>
                      <a:pt x="512390" y="0"/>
                      <a:pt x="1144455" y="0"/>
                    </a:cubicBezTo>
                    <a:cubicBezTo>
                      <a:pt x="1776520" y="0"/>
                      <a:pt x="2288910" y="512390"/>
                      <a:pt x="2288910" y="1144455"/>
                    </a:cubicBezTo>
                    <a:close/>
                  </a:path>
                </a:pathLst>
              </a:custGeom>
              <a:solidFill>
                <a:srgbClr val="7E63D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7E63DF"/>
                  </a:solidFill>
                  <a:uLnTx/>
                  <a:uFillTx/>
                  <a:latin typeface="Segoe UI" panose="020B0502040204020203" pitchFamily="34" charset="0"/>
                  <a:cs typeface="Segoe UI" panose="020B0502040204020203" pitchFamily="34" charset="0"/>
                </a:endParaRPr>
              </a:p>
            </p:txBody>
          </p:sp>
          <p:sp>
            <p:nvSpPr>
              <p:cNvPr id="186" name="Freeform: Shape 185">
                <a:extLst>
                  <a:ext uri="{FF2B5EF4-FFF2-40B4-BE49-F238E27FC236}">
                    <a16:creationId xmlns:a16="http://schemas.microsoft.com/office/drawing/2014/main" id="{E51AF4D5-2CC9-9717-3213-03425B2F09B6}"/>
                  </a:ext>
                </a:extLst>
              </p:cNvPr>
              <p:cNvSpPr/>
              <p:nvPr/>
            </p:nvSpPr>
            <p:spPr>
              <a:xfrm>
                <a:off x="2648293" y="2050696"/>
                <a:ext cx="1502064" cy="969141"/>
              </a:xfrm>
              <a:custGeom>
                <a:avLst/>
                <a:gdLst>
                  <a:gd name="connsiteX0" fmla="*/ 293417 w 1694453"/>
                  <a:gd name="connsiteY0" fmla="*/ 1009813 h 1089835"/>
                  <a:gd name="connsiteX1" fmla="*/ 270554 w 1694453"/>
                  <a:gd name="connsiteY1" fmla="*/ 847227 h 1089835"/>
                  <a:gd name="connsiteX2" fmla="*/ 847227 w 1694453"/>
                  <a:gd name="connsiteY2" fmla="*/ 270554 h 1089835"/>
                  <a:gd name="connsiteX3" fmla="*/ 1423900 w 1694453"/>
                  <a:gd name="connsiteY3" fmla="*/ 847227 h 1089835"/>
                  <a:gd name="connsiteX4" fmla="*/ 1401036 w 1694453"/>
                  <a:gd name="connsiteY4" fmla="*/ 1007273 h 1089835"/>
                  <a:gd name="connsiteX5" fmla="*/ 1658888 w 1694453"/>
                  <a:gd name="connsiteY5" fmla="*/ 1089836 h 1089835"/>
                  <a:gd name="connsiteX6" fmla="*/ 1694454 w 1694453"/>
                  <a:gd name="connsiteY6" fmla="*/ 847227 h 1089835"/>
                  <a:gd name="connsiteX7" fmla="*/ 847227 w 1694453"/>
                  <a:gd name="connsiteY7" fmla="*/ 0 h 1089835"/>
                  <a:gd name="connsiteX8" fmla="*/ 0 w 1694453"/>
                  <a:gd name="connsiteY8" fmla="*/ 847227 h 1089835"/>
                  <a:gd name="connsiteX9" fmla="*/ 35566 w 1694453"/>
                  <a:gd name="connsiteY9" fmla="*/ 1089836 h 1089835"/>
                  <a:gd name="connsiteX10" fmla="*/ 293417 w 1694453"/>
                  <a:gd name="connsiteY10" fmla="*/ 1009813 h 108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4453" h="1089835">
                    <a:moveTo>
                      <a:pt x="293417" y="1009813"/>
                    </a:moveTo>
                    <a:cubicBezTo>
                      <a:pt x="278175" y="957735"/>
                      <a:pt x="270554" y="903116"/>
                      <a:pt x="270554" y="847227"/>
                    </a:cubicBezTo>
                    <a:cubicBezTo>
                      <a:pt x="270554" y="528405"/>
                      <a:pt x="528405" y="270554"/>
                      <a:pt x="847227" y="270554"/>
                    </a:cubicBezTo>
                    <a:cubicBezTo>
                      <a:pt x="1166048" y="270554"/>
                      <a:pt x="1423900" y="528405"/>
                      <a:pt x="1423900" y="847227"/>
                    </a:cubicBezTo>
                    <a:cubicBezTo>
                      <a:pt x="1423900" y="903116"/>
                      <a:pt x="1416279" y="956464"/>
                      <a:pt x="1401036" y="1007273"/>
                    </a:cubicBezTo>
                    <a:lnTo>
                      <a:pt x="1658888" y="1089836"/>
                    </a:lnTo>
                    <a:cubicBezTo>
                      <a:pt x="1681752" y="1013624"/>
                      <a:pt x="1694454" y="932331"/>
                      <a:pt x="1694454" y="847227"/>
                    </a:cubicBezTo>
                    <a:cubicBezTo>
                      <a:pt x="1694454" y="379791"/>
                      <a:pt x="1314662" y="0"/>
                      <a:pt x="847227" y="0"/>
                    </a:cubicBezTo>
                    <a:cubicBezTo>
                      <a:pt x="379791" y="0"/>
                      <a:pt x="0" y="379791"/>
                      <a:pt x="0" y="847227"/>
                    </a:cubicBezTo>
                    <a:cubicBezTo>
                      <a:pt x="0" y="932331"/>
                      <a:pt x="12702" y="1013624"/>
                      <a:pt x="35566" y="1089836"/>
                    </a:cubicBezTo>
                    <a:lnTo>
                      <a:pt x="293417" y="1009813"/>
                    </a:lnTo>
                    <a:close/>
                  </a:path>
                </a:pathLst>
              </a:custGeom>
              <a:solidFill>
                <a:srgbClr val="D1C5F4"/>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187" name="Freeform: Shape 186">
                <a:extLst>
                  <a:ext uri="{FF2B5EF4-FFF2-40B4-BE49-F238E27FC236}">
                    <a16:creationId xmlns:a16="http://schemas.microsoft.com/office/drawing/2014/main" id="{C8F2A8D8-9F1C-2F7B-4F7F-F202CB556387}"/>
                  </a:ext>
                </a:extLst>
              </p:cNvPr>
              <p:cNvSpPr/>
              <p:nvPr/>
            </p:nvSpPr>
            <p:spPr>
              <a:xfrm>
                <a:off x="3875616" y="2530748"/>
                <a:ext cx="274740" cy="489089"/>
              </a:xfrm>
              <a:custGeom>
                <a:avLst/>
                <a:gdLst>
                  <a:gd name="connsiteX0" fmla="*/ 0 w 309929"/>
                  <a:gd name="connsiteY0" fmla="*/ 97806 h 549998"/>
                  <a:gd name="connsiteX1" fmla="*/ 39376 w 309929"/>
                  <a:gd name="connsiteY1" fmla="*/ 307390 h 549998"/>
                  <a:gd name="connsiteX2" fmla="*/ 16513 w 309929"/>
                  <a:gd name="connsiteY2" fmla="*/ 467435 h 549998"/>
                  <a:gd name="connsiteX3" fmla="*/ 274364 w 309929"/>
                  <a:gd name="connsiteY3" fmla="*/ 549999 h 549998"/>
                  <a:gd name="connsiteX4" fmla="*/ 309930 w 309929"/>
                  <a:gd name="connsiteY4" fmla="*/ 307390 h 549998"/>
                  <a:gd name="connsiteX5" fmla="*/ 251500 w 309929"/>
                  <a:gd name="connsiteY5" fmla="*/ 0 h 549998"/>
                  <a:gd name="connsiteX6" fmla="*/ 0 w 309929"/>
                  <a:gd name="connsiteY6" fmla="*/ 97806 h 5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929" h="549998">
                    <a:moveTo>
                      <a:pt x="0" y="97806"/>
                    </a:moveTo>
                    <a:cubicBezTo>
                      <a:pt x="25404" y="162586"/>
                      <a:pt x="39376" y="233718"/>
                      <a:pt x="39376" y="307390"/>
                    </a:cubicBezTo>
                    <a:cubicBezTo>
                      <a:pt x="39376" y="363279"/>
                      <a:pt x="31755" y="416627"/>
                      <a:pt x="16513" y="467435"/>
                    </a:cubicBezTo>
                    <a:lnTo>
                      <a:pt x="274364" y="549999"/>
                    </a:lnTo>
                    <a:cubicBezTo>
                      <a:pt x="297228" y="473786"/>
                      <a:pt x="309930" y="392493"/>
                      <a:pt x="309930" y="307390"/>
                    </a:cubicBezTo>
                    <a:cubicBezTo>
                      <a:pt x="309930" y="198152"/>
                      <a:pt x="289607" y="95265"/>
                      <a:pt x="251500" y="0"/>
                    </a:cubicBezTo>
                    <a:lnTo>
                      <a:pt x="0" y="97806"/>
                    </a:ln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188" name="Freeform: Shape 187">
                <a:extLst>
                  <a:ext uri="{FF2B5EF4-FFF2-40B4-BE49-F238E27FC236}">
                    <a16:creationId xmlns:a16="http://schemas.microsoft.com/office/drawing/2014/main" id="{E2DCDEB5-7D8C-CA2C-C1E2-B31A9E92E569}"/>
                  </a:ext>
                </a:extLst>
              </p:cNvPr>
              <p:cNvSpPr/>
              <p:nvPr/>
            </p:nvSpPr>
            <p:spPr>
              <a:xfrm>
                <a:off x="3228175" y="2394074"/>
                <a:ext cx="678969" cy="562509"/>
              </a:xfrm>
              <a:custGeom>
                <a:avLst/>
                <a:gdLst>
                  <a:gd name="connsiteX0" fmla="*/ 765934 w 765933"/>
                  <a:gd name="connsiteY0" fmla="*/ 0 h 632562"/>
                  <a:gd name="connsiteX1" fmla="*/ 134641 w 765933"/>
                  <a:gd name="connsiteY1" fmla="*/ 262932 h 632562"/>
                  <a:gd name="connsiteX2" fmla="*/ 0 w 765933"/>
                  <a:gd name="connsiteY2" fmla="*/ 443301 h 632562"/>
                  <a:gd name="connsiteX3" fmla="*/ 190531 w 765933"/>
                  <a:gd name="connsiteY3" fmla="*/ 632562 h 632562"/>
                  <a:gd name="connsiteX4" fmla="*/ 337874 w 765933"/>
                  <a:gd name="connsiteY4" fmla="*/ 562701 h 632562"/>
                  <a:gd name="connsiteX5" fmla="*/ 341685 w 765933"/>
                  <a:gd name="connsiteY5" fmla="*/ 558890 h 632562"/>
                  <a:gd name="connsiteX6" fmla="*/ 765934 w 765933"/>
                  <a:gd name="connsiteY6" fmla="*/ 0 h 63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5933" h="632562">
                    <a:moveTo>
                      <a:pt x="765934" y="0"/>
                    </a:moveTo>
                    <a:cubicBezTo>
                      <a:pt x="765934" y="0"/>
                      <a:pt x="480137" y="119399"/>
                      <a:pt x="134641" y="262932"/>
                    </a:cubicBezTo>
                    <a:cubicBezTo>
                      <a:pt x="57159" y="287066"/>
                      <a:pt x="0" y="358198"/>
                      <a:pt x="0" y="443301"/>
                    </a:cubicBezTo>
                    <a:cubicBezTo>
                      <a:pt x="0" y="547458"/>
                      <a:pt x="85104" y="632562"/>
                      <a:pt x="190531" y="632562"/>
                    </a:cubicBezTo>
                    <a:cubicBezTo>
                      <a:pt x="250230" y="632562"/>
                      <a:pt x="302309" y="605888"/>
                      <a:pt x="337874" y="562701"/>
                    </a:cubicBezTo>
                    <a:cubicBezTo>
                      <a:pt x="339145" y="561431"/>
                      <a:pt x="340415" y="560160"/>
                      <a:pt x="341685" y="558890"/>
                    </a:cubicBezTo>
                    <a:cubicBezTo>
                      <a:pt x="496650" y="379791"/>
                      <a:pt x="765934" y="0"/>
                      <a:pt x="765934" y="0"/>
                    </a:cubicBezTo>
                    <a:close/>
                  </a:path>
                </a:pathLst>
              </a:custGeom>
              <a:solidFill>
                <a:srgbClr val="522CD5"/>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189" name="Freeform: Shape 188">
                <a:extLst>
                  <a:ext uri="{FF2B5EF4-FFF2-40B4-BE49-F238E27FC236}">
                    <a16:creationId xmlns:a16="http://schemas.microsoft.com/office/drawing/2014/main" id="{3A1DFC3C-6346-37D2-4992-5541FEB5E640}"/>
                  </a:ext>
                </a:extLst>
              </p:cNvPr>
              <p:cNvSpPr/>
              <p:nvPr/>
            </p:nvSpPr>
            <p:spPr>
              <a:xfrm>
                <a:off x="3322758" y="2712604"/>
                <a:ext cx="150882" cy="151357"/>
              </a:xfrm>
              <a:custGeom>
                <a:avLst/>
                <a:gdLst>
                  <a:gd name="connsiteX0" fmla="*/ 85104 w 170207"/>
                  <a:gd name="connsiteY0" fmla="*/ 170207 h 170207"/>
                  <a:gd name="connsiteX1" fmla="*/ 170207 w 170207"/>
                  <a:gd name="connsiteY1" fmla="*/ 85104 h 170207"/>
                  <a:gd name="connsiteX2" fmla="*/ 85104 w 170207"/>
                  <a:gd name="connsiteY2" fmla="*/ 0 h 170207"/>
                  <a:gd name="connsiteX3" fmla="*/ 0 w 170207"/>
                  <a:gd name="connsiteY3" fmla="*/ 85104 h 170207"/>
                  <a:gd name="connsiteX4" fmla="*/ 85104 w 170207"/>
                  <a:gd name="connsiteY4" fmla="*/ 170207 h 170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07" h="170207">
                    <a:moveTo>
                      <a:pt x="85104" y="170207"/>
                    </a:moveTo>
                    <a:cubicBezTo>
                      <a:pt x="132101" y="170207"/>
                      <a:pt x="170207" y="132101"/>
                      <a:pt x="170207" y="85104"/>
                    </a:cubicBezTo>
                    <a:cubicBezTo>
                      <a:pt x="170207" y="38106"/>
                      <a:pt x="132101" y="0"/>
                      <a:pt x="85104" y="0"/>
                    </a:cubicBezTo>
                    <a:cubicBezTo>
                      <a:pt x="38106" y="0"/>
                      <a:pt x="0" y="38106"/>
                      <a:pt x="0" y="85104"/>
                    </a:cubicBezTo>
                    <a:cubicBezTo>
                      <a:pt x="0" y="132101"/>
                      <a:pt x="38106" y="170207"/>
                      <a:pt x="85104" y="170207"/>
                    </a:cubicBezTo>
                    <a:close/>
                  </a:path>
                </a:pathLst>
              </a:custGeom>
              <a:solidFill>
                <a:srgbClr val="957EE6"/>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grpSp>
            <p:nvGrpSpPr>
              <p:cNvPr id="190" name="Graphic 3">
                <a:extLst>
                  <a:ext uri="{FF2B5EF4-FFF2-40B4-BE49-F238E27FC236}">
                    <a16:creationId xmlns:a16="http://schemas.microsoft.com/office/drawing/2014/main" id="{2A675F03-FA36-DD3F-B1A3-88A99415A9CB}"/>
                  </a:ext>
                </a:extLst>
              </p:cNvPr>
              <p:cNvGrpSpPr/>
              <p:nvPr/>
            </p:nvGrpSpPr>
            <p:grpSpPr>
              <a:xfrm>
                <a:off x="2959064" y="3324812"/>
                <a:ext cx="855749" cy="128767"/>
                <a:chOff x="5775883" y="3888838"/>
                <a:chExt cx="965356" cy="144803"/>
              </a:xfrm>
              <a:solidFill>
                <a:srgbClr val="FFFFFF"/>
              </a:solidFill>
            </p:grpSpPr>
            <p:sp>
              <p:nvSpPr>
                <p:cNvPr id="192" name="Freeform: Shape 191">
                  <a:extLst>
                    <a:ext uri="{FF2B5EF4-FFF2-40B4-BE49-F238E27FC236}">
                      <a16:creationId xmlns:a16="http://schemas.microsoft.com/office/drawing/2014/main" id="{8D60E7C7-8CF8-9D0F-D5AE-C6B1B6AE2D96}"/>
                    </a:ext>
                  </a:extLst>
                </p:cNvPr>
                <p:cNvSpPr/>
                <p:nvPr/>
              </p:nvSpPr>
              <p:spPr>
                <a:xfrm>
                  <a:off x="5775883" y="3915512"/>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193" name="Freeform: Shape 192">
                  <a:extLst>
                    <a:ext uri="{FF2B5EF4-FFF2-40B4-BE49-F238E27FC236}">
                      <a16:creationId xmlns:a16="http://schemas.microsoft.com/office/drawing/2014/main" id="{A16AAAB1-008A-A882-4B7E-A09BC2ACCB1B}"/>
                    </a:ext>
                  </a:extLst>
                </p:cNvPr>
                <p:cNvSpPr/>
                <p:nvPr/>
              </p:nvSpPr>
              <p:spPr>
                <a:xfrm>
                  <a:off x="5834313"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1432"/>
                      </a:moveTo>
                      <a:cubicBezTo>
                        <a:pt x="27945" y="11432"/>
                        <a:pt x="22864" y="13972"/>
                        <a:pt x="19053" y="17783"/>
                      </a:cubicBezTo>
                      <a:cubicBezTo>
                        <a:pt x="15243" y="21593"/>
                        <a:pt x="12702" y="27944"/>
                        <a:pt x="12702" y="35566"/>
                      </a:cubicBezTo>
                      <a:lnTo>
                        <a:pt x="55889" y="35566"/>
                      </a:lnTo>
                      <a:cubicBezTo>
                        <a:pt x="55889" y="27944"/>
                        <a:pt x="54619" y="21593"/>
                        <a:pt x="50808" y="17783"/>
                      </a:cubicBezTo>
                      <a:cubicBezTo>
                        <a:pt x="45727" y="12702"/>
                        <a:pt x="41917" y="11432"/>
                        <a:pt x="34296" y="1143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194" name="Freeform: Shape 193">
                  <a:extLst>
                    <a:ext uri="{FF2B5EF4-FFF2-40B4-BE49-F238E27FC236}">
                      <a16:creationId xmlns:a16="http://schemas.microsoft.com/office/drawing/2014/main" id="{D91C1DD5-D80D-5857-8F1B-E15463BBEC5B}"/>
                    </a:ext>
                  </a:extLst>
                </p:cNvPr>
                <p:cNvSpPr/>
                <p:nvPr/>
              </p:nvSpPr>
              <p:spPr>
                <a:xfrm>
                  <a:off x="5919416" y="3914242"/>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195" name="Freeform: Shape 194">
                  <a:extLst>
                    <a:ext uri="{FF2B5EF4-FFF2-40B4-BE49-F238E27FC236}">
                      <a16:creationId xmlns:a16="http://schemas.microsoft.com/office/drawing/2014/main" id="{89919A4D-E6AE-02A2-2CBD-C73C1CBD6BE9}"/>
                    </a:ext>
                  </a:extLst>
                </p:cNvPr>
                <p:cNvSpPr/>
                <p:nvPr/>
              </p:nvSpPr>
              <p:spPr>
                <a:xfrm>
                  <a:off x="6017222" y="3916782"/>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196" name="Freeform: Shape 195">
                  <a:extLst>
                    <a:ext uri="{FF2B5EF4-FFF2-40B4-BE49-F238E27FC236}">
                      <a16:creationId xmlns:a16="http://schemas.microsoft.com/office/drawing/2014/main" id="{48B4B366-EDA7-CCA7-D55F-70A66495802B}"/>
                    </a:ext>
                  </a:extLst>
                </p:cNvPr>
                <p:cNvSpPr/>
                <p:nvPr/>
              </p:nvSpPr>
              <p:spPr>
                <a:xfrm>
                  <a:off x="6106136"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953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197" name="Freeform: Shape 196">
                  <a:extLst>
                    <a:ext uri="{FF2B5EF4-FFF2-40B4-BE49-F238E27FC236}">
                      <a16:creationId xmlns:a16="http://schemas.microsoft.com/office/drawing/2014/main" id="{DC5CCDDB-6958-39AB-B5EE-4ABF52052340}"/>
                    </a:ext>
                  </a:extLst>
                </p:cNvPr>
                <p:cNvSpPr/>
                <p:nvPr/>
              </p:nvSpPr>
              <p:spPr>
                <a:xfrm>
                  <a:off x="6188700"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50808"/>
                        <a:pt x="59700" y="54619"/>
                        <a:pt x="59700" y="5970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198" name="Freeform: Shape 197">
                  <a:extLst>
                    <a:ext uri="{FF2B5EF4-FFF2-40B4-BE49-F238E27FC236}">
                      <a16:creationId xmlns:a16="http://schemas.microsoft.com/office/drawing/2014/main" id="{A7B48A7B-DDE2-70B3-B347-9884B1520665}"/>
                    </a:ext>
                  </a:extLst>
                </p:cNvPr>
                <p:cNvSpPr/>
                <p:nvPr/>
              </p:nvSpPr>
              <p:spPr>
                <a:xfrm>
                  <a:off x="6257291" y="3895189"/>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3025" y="93995"/>
                        <a:pt x="38106" y="93995"/>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199" name="Freeform: Shape 198">
                  <a:extLst>
                    <a:ext uri="{FF2B5EF4-FFF2-40B4-BE49-F238E27FC236}">
                      <a16:creationId xmlns:a16="http://schemas.microsoft.com/office/drawing/2014/main" id="{DBAC8189-7047-57C9-812C-56BBA48F6B33}"/>
                    </a:ext>
                  </a:extLst>
                </p:cNvPr>
                <p:cNvSpPr/>
                <p:nvPr/>
              </p:nvSpPr>
              <p:spPr>
                <a:xfrm>
                  <a:off x="6315720"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50808"/>
                        <a:pt x="59700" y="54619"/>
                        <a:pt x="59700" y="5970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00" name="Freeform: Shape 199">
                  <a:extLst>
                    <a:ext uri="{FF2B5EF4-FFF2-40B4-BE49-F238E27FC236}">
                      <a16:creationId xmlns:a16="http://schemas.microsoft.com/office/drawing/2014/main" id="{385B2696-4C23-D283-31AD-6DCCBF2B73B1}"/>
                    </a:ext>
                  </a:extLst>
                </p:cNvPr>
                <p:cNvSpPr/>
                <p:nvPr/>
              </p:nvSpPr>
              <p:spPr>
                <a:xfrm>
                  <a:off x="6422418" y="3888838"/>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01" name="Freeform: Shape 200">
                  <a:extLst>
                    <a:ext uri="{FF2B5EF4-FFF2-40B4-BE49-F238E27FC236}">
                      <a16:creationId xmlns:a16="http://schemas.microsoft.com/office/drawing/2014/main" id="{C7CB9457-3961-B221-970B-7CE358528AF2}"/>
                    </a:ext>
                  </a:extLst>
                </p:cNvPr>
                <p:cNvSpPr/>
                <p:nvPr/>
              </p:nvSpPr>
              <p:spPr>
                <a:xfrm>
                  <a:off x="6522764" y="3915512"/>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50808"/>
                        <a:pt x="59699" y="54619"/>
                        <a:pt x="59699" y="5970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02" name="Freeform: Shape 201">
                  <a:extLst>
                    <a:ext uri="{FF2B5EF4-FFF2-40B4-BE49-F238E27FC236}">
                      <a16:creationId xmlns:a16="http://schemas.microsoft.com/office/drawing/2014/main" id="{16637BBE-3204-76FB-D03D-91DBF87D1D5F}"/>
                    </a:ext>
                  </a:extLst>
                </p:cNvPr>
                <p:cNvSpPr/>
                <p:nvPr/>
              </p:nvSpPr>
              <p:spPr>
                <a:xfrm>
                  <a:off x="6598976" y="3914242"/>
                  <a:ext cx="69861" cy="85103"/>
                </a:xfrm>
                <a:custGeom>
                  <a:avLst/>
                  <a:gdLst>
                    <a:gd name="connsiteX0" fmla="*/ 38106 w 69861"/>
                    <a:gd name="connsiteY0" fmla="*/ 85104 h 85103"/>
                    <a:gd name="connsiteX1" fmla="*/ 10161 w 69861"/>
                    <a:gd name="connsiteY1" fmla="*/ 73672 h 85103"/>
                    <a:gd name="connsiteX2" fmla="*/ 0 w 69861"/>
                    <a:gd name="connsiteY2" fmla="*/ 43187 h 85103"/>
                    <a:gd name="connsiteX3" fmla="*/ 10161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6 w 69861"/>
                    <a:gd name="connsiteY10" fmla="*/ 73672 h 85103"/>
                    <a:gd name="connsiteX11" fmla="*/ 66050 w 69861"/>
                    <a:gd name="connsiteY11" fmla="*/ 68591 h 85103"/>
                    <a:gd name="connsiteX12" fmla="*/ 66050 w 69861"/>
                    <a:gd name="connsiteY12" fmla="*/ 80023 h 85103"/>
                    <a:gd name="connsiteX13" fmla="*/ 53348 w 69861"/>
                    <a:gd name="connsiteY13" fmla="*/ 83834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6" y="11432"/>
                        <a:pt x="34295" y="1143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03" name="Freeform: Shape 202">
                  <a:extLst>
                    <a:ext uri="{FF2B5EF4-FFF2-40B4-BE49-F238E27FC236}">
                      <a16:creationId xmlns:a16="http://schemas.microsoft.com/office/drawing/2014/main" id="{BAE9CDD3-8AAC-A0B4-71FB-325FDEF00744}"/>
                    </a:ext>
                  </a:extLst>
                </p:cNvPr>
                <p:cNvSpPr/>
                <p:nvPr/>
              </p:nvSpPr>
              <p:spPr>
                <a:xfrm>
                  <a:off x="6682810" y="3914242"/>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8" y="2540"/>
                        <a:pt x="55889" y="2540"/>
                        <a:pt x="58429" y="3811"/>
                      </a:cubicBezTo>
                      <a:lnTo>
                        <a:pt x="54619" y="13972"/>
                      </a:lnTo>
                      <a:cubicBezTo>
                        <a:pt x="52078" y="12702"/>
                        <a:pt x="49538" y="11432"/>
                        <a:pt x="45727" y="11432"/>
                      </a:cubicBezTo>
                      <a:cubicBezTo>
                        <a:pt x="41917" y="11432"/>
                        <a:pt x="39376" y="10162"/>
                        <a:pt x="36836" y="10162"/>
                      </a:cubicBezTo>
                      <a:cubicBezTo>
                        <a:pt x="20323" y="10162"/>
                        <a:pt x="11432" y="20323"/>
                        <a:pt x="11432" y="41917"/>
                      </a:cubicBezTo>
                      <a:cubicBezTo>
                        <a:pt x="11432" y="52078"/>
                        <a:pt x="13972" y="59700"/>
                        <a:pt x="17783" y="64781"/>
                      </a:cubicBezTo>
                      <a:cubicBezTo>
                        <a:pt x="21593" y="69861"/>
                        <a:pt x="27944" y="72402"/>
                        <a:pt x="35566" y="72402"/>
                      </a:cubicBezTo>
                      <a:cubicBezTo>
                        <a:pt x="41917" y="72402"/>
                        <a:pt x="49538" y="71132"/>
                        <a:pt x="55889" y="68591"/>
                      </a:cubicBezTo>
                      <a:lnTo>
                        <a:pt x="55889" y="80023"/>
                      </a:lnTo>
                      <a:cubicBezTo>
                        <a:pt x="53348" y="83834"/>
                        <a:pt x="45727" y="85104"/>
                        <a:pt x="38106" y="85104"/>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grpSp>
          <p:sp>
            <p:nvSpPr>
              <p:cNvPr id="191" name="TextBox 190">
                <a:extLst>
                  <a:ext uri="{FF2B5EF4-FFF2-40B4-BE49-F238E27FC236}">
                    <a16:creationId xmlns:a16="http://schemas.microsoft.com/office/drawing/2014/main" id="{92834E1C-9B5F-566E-55A4-9744781E2FB4}"/>
                  </a:ext>
                </a:extLst>
              </p:cNvPr>
              <p:cNvSpPr txBox="1"/>
              <p:nvPr/>
            </p:nvSpPr>
            <p:spPr>
              <a:xfrm>
                <a:off x="3048879" y="3012084"/>
                <a:ext cx="776175" cy="338554"/>
              </a:xfrm>
              <a:prstGeom prst="rect">
                <a:avLst/>
              </a:prstGeom>
              <a:noFill/>
            </p:spPr>
            <p:txBody>
              <a:bodyPr wrap="none" rtlCol="0">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7.02M</a:t>
                </a:r>
              </a:p>
            </p:txBody>
          </p:sp>
        </p:grpSp>
        <p:sp>
          <p:nvSpPr>
            <p:cNvPr id="182" name="TextBox 181">
              <a:extLst>
                <a:ext uri="{FF2B5EF4-FFF2-40B4-BE49-F238E27FC236}">
                  <a16:creationId xmlns:a16="http://schemas.microsoft.com/office/drawing/2014/main" id="{C4C7712A-D4EF-6A66-4031-332503664772}"/>
                </a:ext>
              </a:extLst>
            </p:cNvPr>
            <p:cNvSpPr txBox="1"/>
            <p:nvPr/>
          </p:nvSpPr>
          <p:spPr>
            <a:xfrm>
              <a:off x="906113" y="3935377"/>
              <a:ext cx="1140056" cy="307777"/>
            </a:xfrm>
            <a:prstGeom prst="rect">
              <a:avLst/>
            </a:prstGeom>
            <a:noFill/>
          </p:spPr>
          <p:txBody>
            <a:bodyPr wrap="none" rtlCol="0">
              <a:spAutoFit/>
            </a:bodyPr>
            <a:lstStyle/>
            <a:p>
              <a:pPr algn="ctr"/>
              <a:r>
                <a:rPr lang="en-US" sz="1400" dirty="0">
                  <a:latin typeface="Open Sans" panose="020B0606030504020204" pitchFamily="34" charset="0"/>
                  <a:ea typeface="Open Sans" panose="020B0606030504020204" pitchFamily="34" charset="0"/>
                  <a:cs typeface="Open Sans" panose="020B0606030504020204" pitchFamily="34" charset="0"/>
                </a:rPr>
                <a:t>Java Servlet</a:t>
              </a:r>
            </a:p>
          </p:txBody>
        </p:sp>
        <p:sp>
          <p:nvSpPr>
            <p:cNvPr id="183" name="TextBox 182">
              <a:extLst>
                <a:ext uri="{FF2B5EF4-FFF2-40B4-BE49-F238E27FC236}">
                  <a16:creationId xmlns:a16="http://schemas.microsoft.com/office/drawing/2014/main" id="{E7B7F6BA-884B-E4FC-0433-11FC05513D91}"/>
                </a:ext>
              </a:extLst>
            </p:cNvPr>
            <p:cNvSpPr txBox="1"/>
            <p:nvPr/>
          </p:nvSpPr>
          <p:spPr>
            <a:xfrm>
              <a:off x="3101369" y="3936395"/>
              <a:ext cx="577402" cy="307777"/>
            </a:xfrm>
            <a:prstGeom prst="rect">
              <a:avLst/>
            </a:prstGeom>
            <a:noFill/>
          </p:spPr>
          <p:txBody>
            <a:bodyPr wrap="none" rtlCol="0">
              <a:spAutoFit/>
            </a:bodyPr>
            <a:lstStyle/>
            <a:p>
              <a:r>
                <a:rPr lang="en-US" sz="1400">
                  <a:latin typeface="Open Sans SemiBold" panose="020B0706030804020204" pitchFamily="34" charset="0"/>
                  <a:ea typeface="Open Sans SemiBold" panose="020B0706030804020204" pitchFamily="34" charset="0"/>
                  <a:cs typeface="Open Sans SemiBold" panose="020B0706030804020204" pitchFamily="34" charset="0"/>
                </a:rPr>
                <a:t>.NET</a:t>
              </a:r>
            </a:p>
          </p:txBody>
        </p:sp>
        <p:sp>
          <p:nvSpPr>
            <p:cNvPr id="184" name="TextBox 183">
              <a:extLst>
                <a:ext uri="{FF2B5EF4-FFF2-40B4-BE49-F238E27FC236}">
                  <a16:creationId xmlns:a16="http://schemas.microsoft.com/office/drawing/2014/main" id="{1F209949-1F5A-D2C3-62FD-1E955948941B}"/>
                </a:ext>
              </a:extLst>
            </p:cNvPr>
            <p:cNvSpPr txBox="1"/>
            <p:nvPr/>
          </p:nvSpPr>
          <p:spPr>
            <a:xfrm>
              <a:off x="4822769" y="3935377"/>
              <a:ext cx="817853" cy="307777"/>
            </a:xfrm>
            <a:prstGeom prst="rect">
              <a:avLst/>
            </a:prstGeom>
            <a:noFill/>
          </p:spPr>
          <p:txBody>
            <a:bodyPr wrap="none" rtlCol="0">
              <a:spAutoFit/>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Node.js</a:t>
              </a:r>
            </a:p>
          </p:txBody>
        </p:sp>
      </p:grpSp>
      <p:grpSp>
        <p:nvGrpSpPr>
          <p:cNvPr id="242" name="Group 241">
            <a:extLst>
              <a:ext uri="{FF2B5EF4-FFF2-40B4-BE49-F238E27FC236}">
                <a16:creationId xmlns:a16="http://schemas.microsoft.com/office/drawing/2014/main" id="{7F7F8FF6-200D-F9D9-C691-DA003DA0F019}"/>
              </a:ext>
            </a:extLst>
          </p:cNvPr>
          <p:cNvGrpSpPr/>
          <p:nvPr/>
        </p:nvGrpSpPr>
        <p:grpSpPr>
          <a:xfrm>
            <a:off x="7196342" y="2113392"/>
            <a:ext cx="4316515" cy="2845555"/>
            <a:chOff x="1491472" y="2517069"/>
            <a:chExt cx="4316515" cy="2845555"/>
          </a:xfrm>
        </p:grpSpPr>
        <p:graphicFrame>
          <p:nvGraphicFramePr>
            <p:cNvPr id="243" name="Chart 242">
              <a:extLst>
                <a:ext uri="{FF2B5EF4-FFF2-40B4-BE49-F238E27FC236}">
                  <a16:creationId xmlns:a16="http://schemas.microsoft.com/office/drawing/2014/main" id="{C6A08BBD-1049-DECC-D979-4659515C22AF}"/>
                </a:ext>
              </a:extLst>
            </p:cNvPr>
            <p:cNvGraphicFramePr>
              <a:graphicFrameLocks/>
            </p:cNvGraphicFramePr>
            <p:nvPr>
              <p:extLst>
                <p:ext uri="{D42A27DB-BD31-4B8C-83A1-F6EECF244321}">
                  <p14:modId xmlns:p14="http://schemas.microsoft.com/office/powerpoint/2010/main" val="869217417"/>
                </p:ext>
              </p:extLst>
            </p:nvPr>
          </p:nvGraphicFramePr>
          <p:xfrm>
            <a:off x="1491472" y="2654300"/>
            <a:ext cx="3429850" cy="2708324"/>
          </p:xfrm>
          <a:graphic>
            <a:graphicData uri="http://schemas.openxmlformats.org/drawingml/2006/chart">
              <c:chart xmlns:c="http://schemas.openxmlformats.org/drawingml/2006/chart" xmlns:r="http://schemas.openxmlformats.org/officeDocument/2006/relationships" r:id="rId5"/>
            </a:graphicData>
          </a:graphic>
        </p:graphicFrame>
        <p:sp>
          <p:nvSpPr>
            <p:cNvPr id="244" name="Text Placeholder 1">
              <a:extLst>
                <a:ext uri="{FF2B5EF4-FFF2-40B4-BE49-F238E27FC236}">
                  <a16:creationId xmlns:a16="http://schemas.microsoft.com/office/drawing/2014/main" id="{656A83A2-9910-FD48-9894-C2C6F9829B17}"/>
                </a:ext>
              </a:extLst>
            </p:cNvPr>
            <p:cNvSpPr txBox="1">
              <a:spLocks/>
            </p:cNvSpPr>
            <p:nvPr/>
          </p:nvSpPr>
          <p:spPr>
            <a:xfrm>
              <a:off x="4800279" y="3375257"/>
              <a:ext cx="1007708" cy="387798"/>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2800" b="0" i="0" u="none" strike="noStrike" kern="1200" cap="none" spc="-50" normalizeH="0" baseline="0" noProof="0" dirty="0">
                  <a:ln w="3175">
                    <a:noFill/>
                  </a:ln>
                  <a:solidFill>
                    <a:schemeClr val="tx1"/>
                  </a:solidFill>
                  <a:effectLst/>
                  <a:uLnTx/>
                  <a:uFillTx/>
                  <a:latin typeface="Segoe UI Semibold"/>
                  <a:ea typeface="Open Sans" panose="020B0606030504020204" pitchFamily="34" charset="0"/>
                  <a:cs typeface="Open Sans" panose="020B0606030504020204" pitchFamily="34" charset="0"/>
                </a:rPr>
                <a:t>+16%</a:t>
              </a:r>
            </a:p>
          </p:txBody>
        </p:sp>
        <p:sp>
          <p:nvSpPr>
            <p:cNvPr id="245" name="Up Arrow 1">
              <a:extLst>
                <a:ext uri="{FF2B5EF4-FFF2-40B4-BE49-F238E27FC236}">
                  <a16:creationId xmlns:a16="http://schemas.microsoft.com/office/drawing/2014/main" id="{669D1F84-13BC-884C-63C8-88BF3AD9ADB0}"/>
                </a:ext>
              </a:extLst>
            </p:cNvPr>
            <p:cNvSpPr/>
            <p:nvPr/>
          </p:nvSpPr>
          <p:spPr bwMode="auto">
            <a:xfrm>
              <a:off x="5113373" y="2517069"/>
              <a:ext cx="327947" cy="833933"/>
            </a:xfrm>
            <a:prstGeom prst="upArrow">
              <a:avLst/>
            </a:prstGeom>
            <a:gradFill>
              <a:gsLst>
                <a:gs pos="0">
                  <a:srgbClr val="50E6FF"/>
                </a:gs>
                <a:gs pos="100000">
                  <a:srgbClr val="8661C5">
                    <a:alpha val="0"/>
                  </a:srgbClr>
                </a:gs>
                <a:gs pos="52000">
                  <a:srgbClr val="8661C5"/>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mn-ea"/>
                <a:cs typeface="Segoe UI" pitchFamily="34" charset="0"/>
              </a:endParaRPr>
            </a:p>
          </p:txBody>
        </p:sp>
      </p:grpSp>
      <p:sp>
        <p:nvSpPr>
          <p:cNvPr id="246" name="TextBox 245">
            <a:extLst>
              <a:ext uri="{FF2B5EF4-FFF2-40B4-BE49-F238E27FC236}">
                <a16:creationId xmlns:a16="http://schemas.microsoft.com/office/drawing/2014/main" id="{CEF636D5-DA25-D138-85BD-2FF2DBF4814E}"/>
              </a:ext>
            </a:extLst>
          </p:cNvPr>
          <p:cNvSpPr txBox="1"/>
          <p:nvPr/>
        </p:nvSpPr>
        <p:spPr>
          <a:xfrm>
            <a:off x="7430207" y="1416565"/>
            <a:ext cx="3219151" cy="461665"/>
          </a:xfrm>
          <a:prstGeom prst="rect">
            <a:avLst/>
          </a:prstGeom>
          <a:noFill/>
        </p:spPr>
        <p:txBody>
          <a:bodyPr wrap="none" rtlCol="0">
            <a:spAutoFit/>
          </a:bodyPr>
          <a:lstStyle/>
          <a:p>
            <a:r>
              <a:rPr lang="en-US" sz="2400" err="1">
                <a:latin typeface="Open Sans" panose="020B0606030504020204" pitchFamily="34" charset="0"/>
                <a:ea typeface="Open Sans" panose="020B0606030504020204" pitchFamily="34" charset="0"/>
                <a:cs typeface="Open Sans" panose="020B0606030504020204" pitchFamily="34" charset="0"/>
              </a:rPr>
              <a:t>TechEmpower</a:t>
            </a:r>
            <a:r>
              <a:rPr lang="en-US" sz="2400">
                <a:latin typeface="Open Sans" panose="020B0606030504020204" pitchFamily="34" charset="0"/>
                <a:ea typeface="Open Sans" panose="020B0606030504020204" pitchFamily="34" charset="0"/>
                <a:cs typeface="Open Sans" panose="020B0606030504020204" pitchFamily="34" charset="0"/>
              </a:rPr>
              <a:t> (JSON)</a:t>
            </a:r>
          </a:p>
        </p:txBody>
      </p:sp>
    </p:spTree>
    <p:extLst>
      <p:ext uri="{BB962C8B-B14F-4D97-AF65-F5344CB8AC3E}">
        <p14:creationId xmlns:p14="http://schemas.microsoft.com/office/powerpoint/2010/main" val="560274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9BE70D0-58EF-4D06-B850-14A79CDA41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sp>
        <p:nvSpPr>
          <p:cNvPr id="9" name="Title 7">
            <a:extLst>
              <a:ext uri="{FF2B5EF4-FFF2-40B4-BE49-F238E27FC236}">
                <a16:creationId xmlns:a16="http://schemas.microsoft.com/office/drawing/2014/main" id="{19522803-7AAF-6843-A0DA-910E49B10590}"/>
              </a:ext>
            </a:extLst>
          </p:cNvPr>
          <p:cNvSpPr>
            <a:spLocks noGrp="1"/>
          </p:cNvSpPr>
          <p:nvPr>
            <p:ph type="title"/>
          </p:nvPr>
        </p:nvSpPr>
        <p:spPr>
          <a:xfrm>
            <a:off x="1223597" y="692254"/>
            <a:ext cx="10515600" cy="1325563"/>
          </a:xfrm>
        </p:spPr>
        <p:txBody>
          <a:bodyPr>
            <a:normAutofit/>
          </a:bodyPr>
          <a:lstStyle/>
          <a:p>
            <a:r>
              <a:rPr lang="en-US" sz="3600" dirty="0">
                <a:solidFill>
                  <a:schemeClr val="tx1"/>
                </a:solidFill>
              </a:rPr>
              <a:t>Visual Studio 2022</a:t>
            </a:r>
          </a:p>
        </p:txBody>
      </p:sp>
      <p:grpSp>
        <p:nvGrpSpPr>
          <p:cNvPr id="3" name="Group 2">
            <a:extLst>
              <a:ext uri="{FF2B5EF4-FFF2-40B4-BE49-F238E27FC236}">
                <a16:creationId xmlns:a16="http://schemas.microsoft.com/office/drawing/2014/main" id="{E5FF48C7-A9F5-364B-AC75-EE8A84F28958}"/>
              </a:ext>
            </a:extLst>
          </p:cNvPr>
          <p:cNvGrpSpPr/>
          <p:nvPr/>
        </p:nvGrpSpPr>
        <p:grpSpPr>
          <a:xfrm>
            <a:off x="426980" y="1815933"/>
            <a:ext cx="5640004" cy="1179410"/>
            <a:chOff x="465139" y="2600294"/>
            <a:chExt cx="5954582" cy="1203060"/>
          </a:xfrm>
        </p:grpSpPr>
        <p:sp>
          <p:nvSpPr>
            <p:cNvPr id="15" name="Rounded Rectangle 14">
              <a:extLst>
                <a:ext uri="{FF2B5EF4-FFF2-40B4-BE49-F238E27FC236}">
                  <a16:creationId xmlns:a16="http://schemas.microsoft.com/office/drawing/2014/main" id="{F0C39FF4-1712-0844-B4CC-DE06B0746794}"/>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9CC8A38C-2ABA-F044-BEC6-EEFBC3975315}"/>
                </a:ext>
              </a:extLst>
            </p:cNvPr>
            <p:cNvSpPr txBox="1"/>
            <p:nvPr/>
          </p:nvSpPr>
          <p:spPr>
            <a:xfrm>
              <a:off x="1441761" y="2943521"/>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Modern development</a:t>
              </a:r>
            </a:p>
          </p:txBody>
        </p:sp>
        <p:sp>
          <p:nvSpPr>
            <p:cNvPr id="17" name="TextBox 16">
              <a:extLst>
                <a:ext uri="{FF2B5EF4-FFF2-40B4-BE49-F238E27FC236}">
                  <a16:creationId xmlns:a16="http://schemas.microsoft.com/office/drawing/2014/main" id="{169C3DDF-D09D-004F-8F6B-DE8497066C53}"/>
                </a:ext>
              </a:extLst>
            </p:cNvPr>
            <p:cNvSpPr txBox="1"/>
            <p:nvPr/>
          </p:nvSpPr>
          <p:spPr>
            <a:xfrm>
              <a:off x="1441762" y="3291705"/>
              <a:ext cx="4667414" cy="350706"/>
            </a:xfrm>
            <a:prstGeom prst="rect">
              <a:avLst/>
            </a:prstGeom>
            <a:noFill/>
          </p:spPr>
          <p:txBody>
            <a:bodyPr wrap="square" lIns="0" tIns="0" rIns="0" bIns="0" rtlCol="0">
              <a:spAutoFit/>
            </a:bodyPr>
            <a:lstStyle/>
            <a:p>
              <a:pPr marL="0" marR="0" lvl="0" indent="0" algn="l" defTabSz="914400"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Build innovative, modern apps using .NET </a:t>
              </a:r>
              <a:r>
                <a:rPr lang="en-US" sz="1176" dirty="0">
                  <a:solidFill>
                    <a:srgbClr val="FFFFFF"/>
                  </a:solidFill>
                  <a:latin typeface="Open Sans" panose="020B0606030504020204" pitchFamily="34" charset="0"/>
                  <a:ea typeface="Open Sans" panose="020B0606030504020204" pitchFamily="34" charset="0"/>
                  <a:cs typeface="Open Sans" panose="020B0606030504020204" pitchFamily="34" charset="0"/>
                </a:rPr>
                <a:t>7 and </a:t>
              </a: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GitHub with integrated tooling </a:t>
              </a:r>
            </a:p>
          </p:txBody>
        </p:sp>
      </p:grpSp>
      <p:grpSp>
        <p:nvGrpSpPr>
          <p:cNvPr id="38" name="Group 37">
            <a:extLst>
              <a:ext uri="{FF2B5EF4-FFF2-40B4-BE49-F238E27FC236}">
                <a16:creationId xmlns:a16="http://schemas.microsoft.com/office/drawing/2014/main" id="{0D891F28-3DAE-5D4B-832C-4D71EB32DF5C}"/>
              </a:ext>
            </a:extLst>
          </p:cNvPr>
          <p:cNvGrpSpPr/>
          <p:nvPr/>
        </p:nvGrpSpPr>
        <p:grpSpPr>
          <a:xfrm>
            <a:off x="426980" y="3119463"/>
            <a:ext cx="5640004" cy="1179410"/>
            <a:chOff x="465139" y="2600294"/>
            <a:chExt cx="5954582" cy="1203060"/>
          </a:xfrm>
        </p:grpSpPr>
        <p:sp>
          <p:nvSpPr>
            <p:cNvPr id="39" name="Rounded Rectangle 38">
              <a:extLst>
                <a:ext uri="{FF2B5EF4-FFF2-40B4-BE49-F238E27FC236}">
                  <a16:creationId xmlns:a16="http://schemas.microsoft.com/office/drawing/2014/main" id="{9BB907A5-12D1-9D4D-BDAE-B58CFC4F3C4C}"/>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id="{03747E9F-5F47-2745-9A72-AEFDC0DDBBBE}"/>
                </a:ext>
              </a:extLst>
            </p:cNvPr>
            <p:cNvSpPr txBox="1"/>
            <p:nvPr/>
          </p:nvSpPr>
          <p:spPr>
            <a:xfrm>
              <a:off x="1441761" y="2822878"/>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Personal and team productivity</a:t>
              </a:r>
            </a:p>
          </p:txBody>
        </p:sp>
        <p:sp>
          <p:nvSpPr>
            <p:cNvPr id="41" name="TextBox 40">
              <a:extLst>
                <a:ext uri="{FF2B5EF4-FFF2-40B4-BE49-F238E27FC236}">
                  <a16:creationId xmlns:a16="http://schemas.microsoft.com/office/drawing/2014/main" id="{20E13408-89D9-B941-8CC8-1793047CD357}"/>
                </a:ext>
              </a:extLst>
            </p:cNvPr>
            <p:cNvSpPr txBox="1"/>
            <p:nvPr/>
          </p:nvSpPr>
          <p:spPr>
            <a:xfrm>
              <a:off x="1441762" y="3171062"/>
              <a:ext cx="4900489"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Live Share, Hot reload everywhere, Web live preview, </a:t>
              </a:r>
              <a:r>
                <a:rPr kumimoji="0" lang="en-US" sz="1176"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IntelliCode</a:t>
              </a: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enhanced debugging and testing tools</a:t>
              </a:r>
            </a:p>
          </p:txBody>
        </p:sp>
      </p:grpSp>
      <p:grpSp>
        <p:nvGrpSpPr>
          <p:cNvPr id="48" name="Group 47">
            <a:extLst>
              <a:ext uri="{FF2B5EF4-FFF2-40B4-BE49-F238E27FC236}">
                <a16:creationId xmlns:a16="http://schemas.microsoft.com/office/drawing/2014/main" id="{19E52C86-C68E-DD43-B78F-F4162A70A6A3}"/>
              </a:ext>
            </a:extLst>
          </p:cNvPr>
          <p:cNvGrpSpPr/>
          <p:nvPr/>
        </p:nvGrpSpPr>
        <p:grpSpPr>
          <a:xfrm>
            <a:off x="426978" y="4413808"/>
            <a:ext cx="5640004" cy="1179411"/>
            <a:chOff x="465139" y="2460571"/>
            <a:chExt cx="5954582" cy="1203061"/>
          </a:xfrm>
        </p:grpSpPr>
        <p:sp>
          <p:nvSpPr>
            <p:cNvPr id="49" name="Rounded Rectangle 48">
              <a:extLst>
                <a:ext uri="{FF2B5EF4-FFF2-40B4-BE49-F238E27FC236}">
                  <a16:creationId xmlns:a16="http://schemas.microsoft.com/office/drawing/2014/main" id="{75E3713F-2458-9743-B5DB-44707A01380B}"/>
                </a:ext>
              </a:extLst>
            </p:cNvPr>
            <p:cNvSpPr/>
            <p:nvPr/>
          </p:nvSpPr>
          <p:spPr bwMode="auto">
            <a:xfrm>
              <a:off x="465139" y="2460571"/>
              <a:ext cx="5954582" cy="1203061"/>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FAD68C1C-1884-124D-AEA1-6731D20AD0C7}"/>
                </a:ext>
              </a:extLst>
            </p:cNvPr>
            <p:cNvSpPr txBox="1"/>
            <p:nvPr/>
          </p:nvSpPr>
          <p:spPr>
            <a:xfrm>
              <a:off x="1441760" y="2760757"/>
              <a:ext cx="4817062" cy="24612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Scale to projects of any size</a:t>
              </a:r>
            </a:p>
          </p:txBody>
        </p:sp>
        <p:sp>
          <p:nvSpPr>
            <p:cNvPr id="51" name="TextBox 50">
              <a:extLst>
                <a:ext uri="{FF2B5EF4-FFF2-40B4-BE49-F238E27FC236}">
                  <a16:creationId xmlns:a16="http://schemas.microsoft.com/office/drawing/2014/main" id="{9F402361-28E6-2F49-A154-8A0ED295C927}"/>
                </a:ext>
              </a:extLst>
            </p:cNvPr>
            <p:cNvSpPr txBox="1"/>
            <p:nvPr/>
          </p:nvSpPr>
          <p:spPr>
            <a:xfrm>
              <a:off x="1441763" y="3108941"/>
              <a:ext cx="4817061"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 optimized, modern UI built on 64-bit architecture to support the largest, most complex codebases and workflows</a:t>
              </a:r>
            </a:p>
          </p:txBody>
        </p:sp>
      </p:grpSp>
      <p:pic>
        <p:nvPicPr>
          <p:cNvPr id="25" name="Picture 24">
            <a:extLst>
              <a:ext uri="{FF2B5EF4-FFF2-40B4-BE49-F238E27FC236}">
                <a16:creationId xmlns:a16="http://schemas.microsoft.com/office/drawing/2014/main" id="{64E3A5EA-8F98-344B-A196-48B6DBA3D78D}"/>
              </a:ext>
            </a:extLst>
          </p:cNvPr>
          <p:cNvPicPr>
            <a:picLocks noChangeAspect="1"/>
          </p:cNvPicPr>
          <p:nvPr/>
        </p:nvPicPr>
        <p:blipFill>
          <a:blip r:embed="rId5"/>
          <a:stretch>
            <a:fillRect/>
          </a:stretch>
        </p:blipFill>
        <p:spPr>
          <a:xfrm>
            <a:off x="592003" y="2129023"/>
            <a:ext cx="582676" cy="582676"/>
          </a:xfrm>
          <a:prstGeom prst="rect">
            <a:avLst/>
          </a:prstGeom>
        </p:spPr>
      </p:pic>
      <p:pic>
        <p:nvPicPr>
          <p:cNvPr id="27" name="Picture 26">
            <a:extLst>
              <a:ext uri="{FF2B5EF4-FFF2-40B4-BE49-F238E27FC236}">
                <a16:creationId xmlns:a16="http://schemas.microsoft.com/office/drawing/2014/main" id="{8F854892-0D2B-F947-B454-D83EB6F89500}"/>
              </a:ext>
            </a:extLst>
          </p:cNvPr>
          <p:cNvPicPr>
            <a:picLocks noChangeAspect="1"/>
          </p:cNvPicPr>
          <p:nvPr/>
        </p:nvPicPr>
        <p:blipFill>
          <a:blip r:embed="rId6"/>
          <a:stretch>
            <a:fillRect/>
          </a:stretch>
        </p:blipFill>
        <p:spPr>
          <a:xfrm>
            <a:off x="592003" y="3490545"/>
            <a:ext cx="582676" cy="437247"/>
          </a:xfrm>
          <a:prstGeom prst="rect">
            <a:avLst/>
          </a:prstGeom>
        </p:spPr>
      </p:pic>
      <p:pic>
        <p:nvPicPr>
          <p:cNvPr id="30" name="Picture 29">
            <a:extLst>
              <a:ext uri="{FF2B5EF4-FFF2-40B4-BE49-F238E27FC236}">
                <a16:creationId xmlns:a16="http://schemas.microsoft.com/office/drawing/2014/main" id="{56783143-6175-4F4C-B911-C10A33EF49AA}"/>
              </a:ext>
            </a:extLst>
          </p:cNvPr>
          <p:cNvPicPr>
            <a:picLocks noChangeAspect="1"/>
          </p:cNvPicPr>
          <p:nvPr/>
        </p:nvPicPr>
        <p:blipFill>
          <a:blip r:embed="rId7"/>
          <a:stretch>
            <a:fillRect/>
          </a:stretch>
        </p:blipFill>
        <p:spPr>
          <a:xfrm>
            <a:off x="573108" y="4760172"/>
            <a:ext cx="582676" cy="437247"/>
          </a:xfrm>
          <a:prstGeom prst="rect">
            <a:avLst/>
          </a:prstGeom>
        </p:spPr>
      </p:pic>
      <p:pic>
        <p:nvPicPr>
          <p:cNvPr id="32" name="Picture Placeholder 26">
            <a:extLst>
              <a:ext uri="{FF2B5EF4-FFF2-40B4-BE49-F238E27FC236}">
                <a16:creationId xmlns:a16="http://schemas.microsoft.com/office/drawing/2014/main" id="{60C93080-3F3D-6C4E-AC9C-B454AFAF3288}"/>
              </a:ext>
            </a:extLst>
          </p:cNvPr>
          <p:cNvPicPr>
            <a:picLocks noChangeAspect="1"/>
          </p:cNvPicPr>
          <p:nvPr/>
        </p:nvPicPr>
        <p:blipFill>
          <a:blip r:embed="rId8"/>
          <a:srcRect l="937" r="937"/>
          <a:stretch>
            <a:fillRect/>
          </a:stretch>
        </p:blipFill>
        <p:spPr>
          <a:xfrm>
            <a:off x="708070" y="1015281"/>
            <a:ext cx="565269" cy="598816"/>
          </a:xfrm>
          <a:prstGeom prst="rect">
            <a:avLst/>
          </a:prstGeom>
        </p:spPr>
      </p:pic>
      <p:sp>
        <p:nvSpPr>
          <p:cNvPr id="23" name="Title 1">
            <a:extLst>
              <a:ext uri="{FF2B5EF4-FFF2-40B4-BE49-F238E27FC236}">
                <a16:creationId xmlns:a16="http://schemas.microsoft.com/office/drawing/2014/main" id="{12E083B6-0205-4B31-BDE1-4D05894F982E}"/>
              </a:ext>
            </a:extLst>
          </p:cNvPr>
          <p:cNvSpPr txBox="1">
            <a:spLocks/>
          </p:cNvSpPr>
          <p:nvPr/>
        </p:nvSpPr>
        <p:spPr>
          <a:xfrm>
            <a:off x="426978" y="5899132"/>
            <a:ext cx="10515600"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7B548">
                    <a:lumMod val="60000"/>
                    <a:lumOff val="40000"/>
                  </a:srgbClr>
                </a:solidFill>
                <a:effectLst/>
                <a:uLnTx/>
                <a:uFillTx/>
                <a:latin typeface="Open Sans" panose="020B0606030504020204" pitchFamily="34" charset="0"/>
                <a:ea typeface="Open Sans" panose="020B0606030504020204" pitchFamily="34" charset="0"/>
                <a:cs typeface="Open Sans" panose="020B0606030504020204" pitchFamily="34" charset="0"/>
              </a:rPr>
              <a:t>VisualStudio.com/download</a:t>
            </a:r>
          </a:p>
        </p:txBody>
      </p:sp>
      <p:sp>
        <p:nvSpPr>
          <p:cNvPr id="28" name="Rectangle: Rounded Corners 4">
            <a:extLst>
              <a:ext uri="{FF2B5EF4-FFF2-40B4-BE49-F238E27FC236}">
                <a16:creationId xmlns:a16="http://schemas.microsoft.com/office/drawing/2014/main" id="{B98CFDEC-AE95-4BD7-9450-198F171F158A}"/>
              </a:ext>
            </a:extLst>
          </p:cNvPr>
          <p:cNvSpPr/>
          <p:nvPr/>
        </p:nvSpPr>
        <p:spPr bwMode="auto">
          <a:xfrm>
            <a:off x="714818" y="485105"/>
            <a:ext cx="170180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4" name="Picture 3">
            <a:extLst>
              <a:ext uri="{FF2B5EF4-FFF2-40B4-BE49-F238E27FC236}">
                <a16:creationId xmlns:a16="http://schemas.microsoft.com/office/drawing/2014/main" id="{C0884DEB-3D6B-4193-85A8-A815402C62F3}"/>
              </a:ext>
              <a:ext uri="{C183D7F6-B498-43B3-948B-1728B52AA6E4}">
                <adec:decorative xmlns:adec="http://schemas.microsoft.com/office/drawing/2017/decorative" val="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r="7084"/>
          <a:stretch/>
        </p:blipFill>
        <p:spPr>
          <a:xfrm>
            <a:off x="6825556" y="1561432"/>
            <a:ext cx="5340619" cy="4794635"/>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4EEBB77B-C52D-46B9-B8BB-31310C3B940A}"/>
              </a:ext>
            </a:extLst>
          </p:cNvPr>
          <p:cNvPicPr>
            <a:picLocks noChangeAspect="1"/>
          </p:cNvPicPr>
          <p:nvPr/>
        </p:nvPicPr>
        <p:blipFill>
          <a:blip r:embed="rId10"/>
          <a:stretch>
            <a:fillRect/>
          </a:stretch>
        </p:blipFill>
        <p:spPr>
          <a:xfrm>
            <a:off x="7274276" y="1894825"/>
            <a:ext cx="5687457" cy="3199194"/>
          </a:xfrm>
          <a:prstGeom prst="rect">
            <a:avLst/>
          </a:prstGeom>
        </p:spPr>
      </p:pic>
    </p:spTree>
    <p:extLst>
      <p:ext uri="{BB962C8B-B14F-4D97-AF65-F5344CB8AC3E}">
        <p14:creationId xmlns:p14="http://schemas.microsoft.com/office/powerpoint/2010/main" val="338318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animEffect transition="in" filter="fade">
                                      <p:cBhvr>
                                        <p:cTn id="9" dur="500"/>
                                        <p:tgtEl>
                                          <p:spTgt spid="28"/>
                                        </p:tgtEl>
                                      </p:cBhvr>
                                    </p:animEffect>
                                  </p:childTnLst>
                                </p:cTn>
                              </p:par>
                              <p:par>
                                <p:cTn id="10" presetID="42" presetClass="path" presetSubtype="0" decel="100000" fill="hold" grpId="1" nodeType="withEffect">
                                  <p:stCondLst>
                                    <p:cond delay="0"/>
                                  </p:stCondLst>
                                  <p:childTnLst>
                                    <p:animMotion origin="layout" path="M 2.08333E-6 2.96296E-6 L 2.08333E-6 0.03842 " pathEditMode="relative" rAng="0" ptsTypes="AA">
                                      <p:cBhvr>
                                        <p:cTn id="11" dur="500" spd="-100000" fill="hold"/>
                                        <p:tgtEl>
                                          <p:spTgt spid="28"/>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animBg="1"/>
      <p:bldP spid="2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dirty="0"/>
              <a:t>The future of .NET Framework </a:t>
            </a:r>
            <a:endParaRPr lang="en-US" sz="3600" i="1" dirty="0"/>
          </a:p>
        </p:txBody>
      </p:sp>
      <p:sp>
        <p:nvSpPr>
          <p:cNvPr id="10" name="TextBox 9">
            <a:extLst>
              <a:ext uri="{FF2B5EF4-FFF2-40B4-BE49-F238E27FC236}">
                <a16:creationId xmlns:a16="http://schemas.microsoft.com/office/drawing/2014/main" id="{1EA87EAE-BDE4-40EA-92BF-FE5023AE8F49}"/>
              </a:ext>
            </a:extLst>
          </p:cNvPr>
          <p:cNvSpPr txBox="1"/>
          <p:nvPr/>
        </p:nvSpPr>
        <p:spPr>
          <a:xfrm>
            <a:off x="838200" y="1859339"/>
            <a:ext cx="9658015" cy="4308872"/>
          </a:xfrm>
          <a:prstGeom prst="rect">
            <a:avLst/>
          </a:prstGeom>
          <a:noFill/>
        </p:spPr>
        <p:txBody>
          <a:bodyPr wrap="square">
            <a:spAutoFit/>
          </a:bodyPr>
          <a:lstStyle/>
          <a:p>
            <a:pPr marL="335915" indent="-335915"/>
            <a:r>
              <a:rPr lang="en-US" sz="3200" dirty="0"/>
              <a:t>.NET Framework 4.8 is the last major version of .NET Framework on Windows</a:t>
            </a:r>
          </a:p>
          <a:p>
            <a:pPr marL="335915" indent="-335915"/>
            <a:r>
              <a:rPr lang="en-US" sz="3200" dirty="0"/>
              <a:t>Support policy remains the same:</a:t>
            </a:r>
          </a:p>
          <a:p>
            <a:pPr marL="564515" lvl="1" indent="-335915"/>
            <a:r>
              <a:rPr lang="en-US" sz="2400" dirty="0"/>
              <a:t>Will always be in Windows</a:t>
            </a:r>
          </a:p>
          <a:p>
            <a:pPr marL="564515" lvl="1" indent="-335915"/>
            <a:r>
              <a:rPr lang="en-US" sz="2400" dirty="0"/>
              <a:t>Will be patched with Windows</a:t>
            </a:r>
          </a:p>
          <a:p>
            <a:pPr marL="564515" lvl="1" indent="-335915"/>
            <a:r>
              <a:rPr lang="en-US" sz="2400" dirty="0"/>
              <a:t>Will be supported with Windows</a:t>
            </a:r>
          </a:p>
          <a:p>
            <a:r>
              <a:rPr lang="en-US" sz="3200" dirty="0"/>
              <a:t>Keep existing applications on .NET Framework</a:t>
            </a:r>
          </a:p>
          <a:p>
            <a:r>
              <a:rPr lang="en-US" sz="3200" dirty="0"/>
              <a:t>Recommend .NET 7 for new applications</a:t>
            </a:r>
          </a:p>
          <a:p>
            <a:pPr marL="335915" indent="-335915"/>
            <a:endParaRPr lang="en-US" sz="2400" dirty="0"/>
          </a:p>
          <a:p>
            <a:pPr marL="572135" lvl="1" indent="-236220"/>
            <a:endParaRPr lang="en-US" dirty="0">
              <a:cs typeface="Segoe UI"/>
            </a:endParaRPr>
          </a:p>
        </p:txBody>
      </p:sp>
    </p:spTree>
    <p:extLst>
      <p:ext uri="{BB962C8B-B14F-4D97-AF65-F5344CB8AC3E}">
        <p14:creationId xmlns:p14="http://schemas.microsoft.com/office/powerpoint/2010/main" val="39774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What comes next for .NET?</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53441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pPr algn="ctr"/>
            <a:r>
              <a:rPr lang="en-US"/>
              <a:t>The .NET Roadmap</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21" name="Group 20">
            <a:extLst>
              <a:ext uri="{FF2B5EF4-FFF2-40B4-BE49-F238E27FC236}">
                <a16:creationId xmlns:a16="http://schemas.microsoft.com/office/drawing/2014/main" id="{5F155194-D4C7-4159-9DA5-FB0FFB83B40F}"/>
              </a:ext>
            </a:extLst>
          </p:cNvPr>
          <p:cNvGrpSpPr/>
          <p:nvPr/>
        </p:nvGrpSpPr>
        <p:grpSpPr>
          <a:xfrm>
            <a:off x="1828954" y="3784137"/>
            <a:ext cx="8718390" cy="2381156"/>
            <a:chOff x="2571118" y="3147983"/>
            <a:chExt cx="8718390" cy="2381156"/>
          </a:xfrm>
        </p:grpSpPr>
        <p:grpSp>
          <p:nvGrpSpPr>
            <p:cNvPr id="60" name="Group 59">
              <a:extLst>
                <a:ext uri="{FF2B5EF4-FFF2-40B4-BE49-F238E27FC236}">
                  <a16:creationId xmlns:a16="http://schemas.microsoft.com/office/drawing/2014/main" id="{3F0EB3FD-1921-458B-A107-5F33120FD1EF}"/>
                </a:ext>
              </a:extLst>
            </p:cNvPr>
            <p:cNvGrpSpPr/>
            <p:nvPr/>
          </p:nvGrpSpPr>
          <p:grpSpPr>
            <a:xfrm>
              <a:off x="2571118" y="3147983"/>
              <a:ext cx="2827243" cy="2379949"/>
              <a:chOff x="1719261" y="1582079"/>
              <a:chExt cx="2772058" cy="4044770"/>
            </a:xfrm>
          </p:grpSpPr>
          <p:sp>
            <p:nvSpPr>
              <p:cNvPr id="61" name="Rectangle 60">
                <a:extLst>
                  <a:ext uri="{FF2B5EF4-FFF2-40B4-BE49-F238E27FC236}">
                    <a16:creationId xmlns:a16="http://schemas.microsoft.com/office/drawing/2014/main" id="{CCBFCF6F-9C62-425F-AD3E-61A03B2E69E8}"/>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2" name="TextBox 61">
                <a:extLst>
                  <a:ext uri="{FF2B5EF4-FFF2-40B4-BE49-F238E27FC236}">
                    <a16:creationId xmlns:a16="http://schemas.microsoft.com/office/drawing/2014/main" id="{E21E6955-7892-4B7B-AD93-D6204C0B5DB5}"/>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63" name="Group 62">
              <a:extLst>
                <a:ext uri="{FF2B5EF4-FFF2-40B4-BE49-F238E27FC236}">
                  <a16:creationId xmlns:a16="http://schemas.microsoft.com/office/drawing/2014/main" id="{35FBA628-313B-4CB3-87F6-052CCBCF0A48}"/>
                </a:ext>
              </a:extLst>
            </p:cNvPr>
            <p:cNvGrpSpPr/>
            <p:nvPr/>
          </p:nvGrpSpPr>
          <p:grpSpPr>
            <a:xfrm>
              <a:off x="5524298" y="3147983"/>
              <a:ext cx="2817909" cy="2379949"/>
              <a:chOff x="4604404" y="1582078"/>
              <a:chExt cx="2772059" cy="4044770"/>
            </a:xfrm>
          </p:grpSpPr>
          <p:sp>
            <p:nvSpPr>
              <p:cNvPr id="64" name="Rectangle 63">
                <a:extLst>
                  <a:ext uri="{FF2B5EF4-FFF2-40B4-BE49-F238E27FC236}">
                    <a16:creationId xmlns:a16="http://schemas.microsoft.com/office/drawing/2014/main" id="{AD69D969-F2FA-4BA5-BBA2-57DF320A44B5}"/>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5" name="TextBox 64">
                <a:extLst>
                  <a:ext uri="{FF2B5EF4-FFF2-40B4-BE49-F238E27FC236}">
                    <a16:creationId xmlns:a16="http://schemas.microsoft.com/office/drawing/2014/main" id="{980953D7-0229-4CCD-B6C3-8071E99DA20B}"/>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 (1.x – 3.x)</a:t>
                </a:r>
              </a:p>
            </p:txBody>
          </p:sp>
        </p:grpSp>
        <p:grpSp>
          <p:nvGrpSpPr>
            <p:cNvPr id="66" name="Group 65">
              <a:extLst>
                <a:ext uri="{FF2B5EF4-FFF2-40B4-BE49-F238E27FC236}">
                  <a16:creationId xmlns:a16="http://schemas.microsoft.com/office/drawing/2014/main" id="{2022C27F-CEF3-4A8D-A34E-8C8A723AE35F}"/>
                </a:ext>
              </a:extLst>
            </p:cNvPr>
            <p:cNvGrpSpPr/>
            <p:nvPr/>
          </p:nvGrpSpPr>
          <p:grpSpPr>
            <a:xfrm>
              <a:off x="8467093" y="3149190"/>
              <a:ext cx="2822415" cy="2379949"/>
              <a:chOff x="7489548" y="1582078"/>
              <a:chExt cx="2770346" cy="4044770"/>
            </a:xfrm>
          </p:grpSpPr>
          <p:sp>
            <p:nvSpPr>
              <p:cNvPr id="67" name="Rectangle 66">
                <a:extLst>
                  <a:ext uri="{FF2B5EF4-FFF2-40B4-BE49-F238E27FC236}">
                    <a16:creationId xmlns:a16="http://schemas.microsoft.com/office/drawing/2014/main" id="{CD9E8FB3-DEC4-4602-8587-AE0F307BDED9}"/>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8" name="TextBox 67">
                <a:extLst>
                  <a:ext uri="{FF2B5EF4-FFF2-40B4-BE49-F238E27FC236}">
                    <a16:creationId xmlns:a16="http://schemas.microsoft.com/office/drawing/2014/main" id="{8E24461B-2297-446C-8BAF-88B4FA81CA4F}"/>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70" name="TextBox 69">
              <a:extLst>
                <a:ext uri="{FF2B5EF4-FFF2-40B4-BE49-F238E27FC236}">
                  <a16:creationId xmlns:a16="http://schemas.microsoft.com/office/drawing/2014/main" id="{54993A9A-15E5-4304-B765-A2B3CA03C9F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71" name="TextBox 70">
              <a:extLst>
                <a:ext uri="{FF2B5EF4-FFF2-40B4-BE49-F238E27FC236}">
                  <a16:creationId xmlns:a16="http://schemas.microsoft.com/office/drawing/2014/main" id="{10646AEC-2A8A-4A91-9934-746D59E45A6D}"/>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72" name="TextBox 71">
              <a:extLst>
                <a:ext uri="{FF2B5EF4-FFF2-40B4-BE49-F238E27FC236}">
                  <a16:creationId xmlns:a16="http://schemas.microsoft.com/office/drawing/2014/main" id="{3ECBB949-60B2-4749-A80A-DD11C867B140}"/>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73" name="TextBox 72">
              <a:extLst>
                <a:ext uri="{FF2B5EF4-FFF2-40B4-BE49-F238E27FC236}">
                  <a16:creationId xmlns:a16="http://schemas.microsoft.com/office/drawing/2014/main" id="{AE1C7C92-2990-4D2E-A707-A225349D5A4A}"/>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74" name="TextBox 73">
              <a:extLst>
                <a:ext uri="{FF2B5EF4-FFF2-40B4-BE49-F238E27FC236}">
                  <a16:creationId xmlns:a16="http://schemas.microsoft.com/office/drawing/2014/main" id="{B2260E9A-518D-4813-ABE6-D9D704391805}"/>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75" name="TextBox 74">
              <a:extLst>
                <a:ext uri="{FF2B5EF4-FFF2-40B4-BE49-F238E27FC236}">
                  <a16:creationId xmlns:a16="http://schemas.microsoft.com/office/drawing/2014/main" id="{66CD7490-5F01-46FE-A652-72B269B1CA3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Tree>
    <p:extLst>
      <p:ext uri="{BB962C8B-B14F-4D97-AF65-F5344CB8AC3E}">
        <p14:creationId xmlns:p14="http://schemas.microsoft.com/office/powerpoint/2010/main" val="344591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2" presetClass="entr" presetSubtype="1"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up)">
                                      <p:cBhvr>
                                        <p:cTn id="10" dur="500"/>
                                        <p:tgtEl>
                                          <p:spTgt spid="42"/>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anim calcmode="lin" valueType="num">
                                      <p:cBhvr>
                                        <p:cTn id="14" dur="500" fill="hold"/>
                                        <p:tgtEl>
                                          <p:spTgt spid="39"/>
                                        </p:tgtEl>
                                        <p:attrNameLst>
                                          <p:attrName>ppt_x</p:attrName>
                                        </p:attrNameLst>
                                      </p:cBhvr>
                                      <p:tavLst>
                                        <p:tav tm="0">
                                          <p:val>
                                            <p:strVal val="#ppt_x"/>
                                          </p:val>
                                        </p:tav>
                                        <p:tav tm="100000">
                                          <p:val>
                                            <p:strVal val="#ppt_x"/>
                                          </p:val>
                                        </p:tav>
                                      </p:tavLst>
                                    </p:anim>
                                    <p:anim calcmode="lin" valueType="num">
                                      <p:cBhvr>
                                        <p:cTn id="15" dur="500" fill="hold"/>
                                        <p:tgtEl>
                                          <p:spTgt spid="39"/>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pPr algn="ctr"/>
            <a:r>
              <a:rPr lang="en-US"/>
              <a:t>The .NET Roadmap</a:t>
            </a:r>
          </a:p>
        </p:txBody>
      </p:sp>
      <p:cxnSp>
        <p:nvCxnSpPr>
          <p:cNvPr id="47" name="Straight Connector 46">
            <a:extLst>
              <a:ext uri="{FF2B5EF4-FFF2-40B4-BE49-F238E27FC236}">
                <a16:creationId xmlns:a16="http://schemas.microsoft.com/office/drawing/2014/main" id="{837CB6B4-4B3C-477A-ADFF-F66A86C8FCCC}"/>
              </a:ext>
            </a:extLst>
          </p:cNvPr>
          <p:cNvCxnSpPr>
            <a:cxnSpLocks/>
          </p:cNvCxnSpPr>
          <p:nvPr/>
        </p:nvCxnSpPr>
        <p:spPr>
          <a:xfrm>
            <a:off x="6139544" y="2661188"/>
            <a:ext cx="1" cy="4241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266E9F0-5F4E-41FF-A6A9-2D89261C9176}"/>
              </a:ext>
            </a:extLst>
          </p:cNvPr>
          <p:cNvSpPr txBox="1"/>
          <p:nvPr/>
        </p:nvSpPr>
        <p:spPr>
          <a:xfrm>
            <a:off x="5363314" y="3025128"/>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2016</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51" name="Group 50">
            <a:extLst>
              <a:ext uri="{FF2B5EF4-FFF2-40B4-BE49-F238E27FC236}">
                <a16:creationId xmlns:a16="http://schemas.microsoft.com/office/drawing/2014/main" id="{F3A7D9B5-7BBA-4719-A341-BA41E795BC8C}"/>
              </a:ext>
            </a:extLst>
          </p:cNvPr>
          <p:cNvGrpSpPr/>
          <p:nvPr/>
        </p:nvGrpSpPr>
        <p:grpSpPr>
          <a:xfrm>
            <a:off x="5491152" y="1510396"/>
            <a:ext cx="1296783" cy="1111117"/>
            <a:chOff x="821844" y="1472100"/>
            <a:chExt cx="1296783" cy="1111117"/>
          </a:xfrm>
        </p:grpSpPr>
        <p:sp>
          <p:nvSpPr>
            <p:cNvPr id="53" name="Oval 52">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standard</a:t>
              </a:r>
            </a:p>
          </p:txBody>
        </p:sp>
      </p:grpSp>
      <p:grpSp>
        <p:nvGrpSpPr>
          <p:cNvPr id="37" name="Group 36">
            <a:extLst>
              <a:ext uri="{FF2B5EF4-FFF2-40B4-BE49-F238E27FC236}">
                <a16:creationId xmlns:a16="http://schemas.microsoft.com/office/drawing/2014/main" id="{0898CC65-6941-41E7-A00E-80B75803CDD4}"/>
              </a:ext>
            </a:extLst>
          </p:cNvPr>
          <p:cNvGrpSpPr/>
          <p:nvPr/>
        </p:nvGrpSpPr>
        <p:grpSpPr>
          <a:xfrm>
            <a:off x="1828954" y="3784137"/>
            <a:ext cx="8718390" cy="2381156"/>
            <a:chOff x="2571118" y="3147983"/>
            <a:chExt cx="8718390" cy="2381156"/>
          </a:xfrm>
        </p:grpSpPr>
        <p:grpSp>
          <p:nvGrpSpPr>
            <p:cNvPr id="40" name="Group 39">
              <a:extLst>
                <a:ext uri="{FF2B5EF4-FFF2-40B4-BE49-F238E27FC236}">
                  <a16:creationId xmlns:a16="http://schemas.microsoft.com/office/drawing/2014/main" id="{768D8803-EDD6-430E-9F92-3231693976E1}"/>
                </a:ext>
              </a:extLst>
            </p:cNvPr>
            <p:cNvGrpSpPr/>
            <p:nvPr/>
          </p:nvGrpSpPr>
          <p:grpSpPr>
            <a:xfrm>
              <a:off x="2571118" y="3147983"/>
              <a:ext cx="2827243" cy="2379949"/>
              <a:chOff x="1719261" y="1582079"/>
              <a:chExt cx="2772058" cy="4044770"/>
            </a:xfrm>
          </p:grpSpPr>
          <p:sp>
            <p:nvSpPr>
              <p:cNvPr id="63" name="Rectangle 62">
                <a:extLst>
                  <a:ext uri="{FF2B5EF4-FFF2-40B4-BE49-F238E27FC236}">
                    <a16:creationId xmlns:a16="http://schemas.microsoft.com/office/drawing/2014/main" id="{677C0BB0-64B9-480C-B629-A540CA3ECFFD}"/>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4" name="TextBox 63">
                <a:extLst>
                  <a:ext uri="{FF2B5EF4-FFF2-40B4-BE49-F238E27FC236}">
                    <a16:creationId xmlns:a16="http://schemas.microsoft.com/office/drawing/2014/main" id="{1709CF56-EC6C-4934-85B3-F7BC4F56C941}"/>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41" name="Group 40">
              <a:extLst>
                <a:ext uri="{FF2B5EF4-FFF2-40B4-BE49-F238E27FC236}">
                  <a16:creationId xmlns:a16="http://schemas.microsoft.com/office/drawing/2014/main" id="{422FCBBB-C556-4EEB-92FB-780E8B1D3E3D}"/>
                </a:ext>
              </a:extLst>
            </p:cNvPr>
            <p:cNvGrpSpPr/>
            <p:nvPr/>
          </p:nvGrpSpPr>
          <p:grpSpPr>
            <a:xfrm>
              <a:off x="5524298" y="3147983"/>
              <a:ext cx="2817909" cy="2379949"/>
              <a:chOff x="4604404" y="1582078"/>
              <a:chExt cx="2772059" cy="4044770"/>
            </a:xfrm>
          </p:grpSpPr>
          <p:sp>
            <p:nvSpPr>
              <p:cNvPr id="61" name="Rectangle 60">
                <a:extLst>
                  <a:ext uri="{FF2B5EF4-FFF2-40B4-BE49-F238E27FC236}">
                    <a16:creationId xmlns:a16="http://schemas.microsoft.com/office/drawing/2014/main" id="{A5D5E872-5AF6-4BF2-BB7E-066702D07BDA}"/>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2" name="TextBox 61">
                <a:extLst>
                  <a:ext uri="{FF2B5EF4-FFF2-40B4-BE49-F238E27FC236}">
                    <a16:creationId xmlns:a16="http://schemas.microsoft.com/office/drawing/2014/main" id="{033622A8-3075-46CC-A84C-30A40C071475}"/>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 (1.x – 3.x)</a:t>
                </a:r>
              </a:p>
            </p:txBody>
          </p:sp>
        </p:grpSp>
        <p:grpSp>
          <p:nvGrpSpPr>
            <p:cNvPr id="43" name="Group 42">
              <a:extLst>
                <a:ext uri="{FF2B5EF4-FFF2-40B4-BE49-F238E27FC236}">
                  <a16:creationId xmlns:a16="http://schemas.microsoft.com/office/drawing/2014/main" id="{E0FE4022-CCC9-4016-ADA6-7EEB9BDFFAD8}"/>
                </a:ext>
              </a:extLst>
            </p:cNvPr>
            <p:cNvGrpSpPr/>
            <p:nvPr/>
          </p:nvGrpSpPr>
          <p:grpSpPr>
            <a:xfrm>
              <a:off x="8467093" y="3149190"/>
              <a:ext cx="2822415" cy="2379949"/>
              <a:chOff x="7489548" y="1582078"/>
              <a:chExt cx="2770346" cy="4044770"/>
            </a:xfrm>
          </p:grpSpPr>
          <p:sp>
            <p:nvSpPr>
              <p:cNvPr id="58" name="Rectangle 57">
                <a:extLst>
                  <a:ext uri="{FF2B5EF4-FFF2-40B4-BE49-F238E27FC236}">
                    <a16:creationId xmlns:a16="http://schemas.microsoft.com/office/drawing/2014/main" id="{A7E9A7BA-4C04-4767-9481-A11DEAE41448}"/>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0" name="TextBox 59">
                <a:extLst>
                  <a:ext uri="{FF2B5EF4-FFF2-40B4-BE49-F238E27FC236}">
                    <a16:creationId xmlns:a16="http://schemas.microsoft.com/office/drawing/2014/main" id="{296B130A-E60D-4AF2-BF16-6818F2658306}"/>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44" name="TextBox 43">
              <a:extLst>
                <a:ext uri="{FF2B5EF4-FFF2-40B4-BE49-F238E27FC236}">
                  <a16:creationId xmlns:a16="http://schemas.microsoft.com/office/drawing/2014/main" id="{3D7F2940-4D8C-4B76-A4B4-032A102B095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45" name="TextBox 44">
              <a:extLst>
                <a:ext uri="{FF2B5EF4-FFF2-40B4-BE49-F238E27FC236}">
                  <a16:creationId xmlns:a16="http://schemas.microsoft.com/office/drawing/2014/main" id="{182FAB78-BC3F-4FAA-A4A3-B4A2446B56F6}"/>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6" name="TextBox 45">
              <a:extLst>
                <a:ext uri="{FF2B5EF4-FFF2-40B4-BE49-F238E27FC236}">
                  <a16:creationId xmlns:a16="http://schemas.microsoft.com/office/drawing/2014/main" id="{DBE19623-541C-4C31-8C58-7A1D1002220D}"/>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8" name="TextBox 47">
              <a:extLst>
                <a:ext uri="{FF2B5EF4-FFF2-40B4-BE49-F238E27FC236}">
                  <a16:creationId xmlns:a16="http://schemas.microsoft.com/office/drawing/2014/main" id="{362D020C-A658-43B1-8210-4666FF0476D6}"/>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52" name="TextBox 51">
              <a:extLst>
                <a:ext uri="{FF2B5EF4-FFF2-40B4-BE49-F238E27FC236}">
                  <a16:creationId xmlns:a16="http://schemas.microsoft.com/office/drawing/2014/main" id="{D4E3AB89-185A-4C47-90BB-F5020D5A9019}"/>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54" name="TextBox 53">
              <a:extLst>
                <a:ext uri="{FF2B5EF4-FFF2-40B4-BE49-F238E27FC236}">
                  <a16:creationId xmlns:a16="http://schemas.microsoft.com/office/drawing/2014/main" id="{0BA6B719-332A-4EE8-9508-98B650CCF96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
        <p:nvSpPr>
          <p:cNvPr id="65" name="TextBox 64">
            <a:extLst>
              <a:ext uri="{FF2B5EF4-FFF2-40B4-BE49-F238E27FC236}">
                <a16:creationId xmlns:a16="http://schemas.microsoft.com/office/drawing/2014/main" id="{9F25AC97-98B1-42C0-980B-1918CF19C164}"/>
              </a:ext>
            </a:extLst>
          </p:cNvPr>
          <p:cNvSpPr txBox="1"/>
          <p:nvPr/>
        </p:nvSpPr>
        <p:spPr>
          <a:xfrm>
            <a:off x="1828954" y="5691187"/>
            <a:ext cx="8718390" cy="474106"/>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.NET STANDARD</a:t>
            </a:r>
          </a:p>
        </p:txBody>
      </p:sp>
    </p:spTree>
    <p:extLst>
      <p:ext uri="{BB962C8B-B14F-4D97-AF65-F5344CB8AC3E}">
        <p14:creationId xmlns:p14="http://schemas.microsoft.com/office/powerpoint/2010/main" val="152947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22" presetClass="entr" presetSubtype="1"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up)">
                                      <p:cBhvr>
                                        <p:cTn id="10" dur="500"/>
                                        <p:tgtEl>
                                          <p:spTgt spid="47"/>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anim calcmode="lin" valueType="num">
                                      <p:cBhvr>
                                        <p:cTn id="14" dur="500" fill="hold"/>
                                        <p:tgtEl>
                                          <p:spTgt spid="49"/>
                                        </p:tgtEl>
                                        <p:attrNameLst>
                                          <p:attrName>ppt_x</p:attrName>
                                        </p:attrNameLst>
                                      </p:cBhvr>
                                      <p:tavLst>
                                        <p:tav tm="0">
                                          <p:val>
                                            <p:strVal val="#ppt_x"/>
                                          </p:val>
                                        </p:tav>
                                        <p:tav tm="100000">
                                          <p:val>
                                            <p:strVal val="#ppt_x"/>
                                          </p:val>
                                        </p:tav>
                                      </p:tavLst>
                                    </p:anim>
                                    <p:anim calcmode="lin" valueType="num">
                                      <p:cBhvr>
                                        <p:cTn id="15" dur="500" fill="hold"/>
                                        <p:tgtEl>
                                          <p:spTgt spid="49"/>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5" grpId="0" animBg="1"/>
    </p:bldLst>
  </p:timing>
</p:sld>
</file>

<file path=ppt/theme/theme1.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2.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5C522406-69F3-4E04-8D5A-D2461DC35F20}"/>
    </a:ext>
  </a:extLst>
</a:theme>
</file>

<file path=ppt/theme/theme3.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_v02.potx" id="{6A1215B4-E8AF-4C4C-9DBC-DD89B8E4DBA5}" vid="{9E4C4F6C-BFB7-4FB4-B59E-49F56CB9F7D4}"/>
    </a:ext>
  </a:extLst>
</a:theme>
</file>

<file path=ppt/theme/theme4.xml><?xml version="1.0" encoding="utf-8"?>
<a:theme xmlns:a="http://schemas.openxmlformats.org/drawingml/2006/main" name="5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TotalTime>
  <Words>3817</Words>
  <Application>Microsoft Office PowerPoint</Application>
  <PresentationFormat>Widescreen</PresentationFormat>
  <Paragraphs>535</Paragraphs>
  <Slides>34</Slides>
  <Notes>32</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34</vt:i4>
      </vt:variant>
    </vt:vector>
  </HeadingPairs>
  <TitlesOfParts>
    <vt:vector size="50" baseType="lpstr">
      <vt:lpstr>Arial</vt:lpstr>
      <vt:lpstr>Calibri</vt:lpstr>
      <vt:lpstr>Calibri Light</vt:lpstr>
      <vt:lpstr>Consolas</vt:lpstr>
      <vt:lpstr>Open Sans</vt:lpstr>
      <vt:lpstr>Open Sans SemiBold</vt:lpstr>
      <vt:lpstr>Segoe UI</vt:lpstr>
      <vt:lpstr>Segoe UI Light</vt:lpstr>
      <vt:lpstr>Segoe UI Semibold</vt:lpstr>
      <vt:lpstr>Symbol</vt:lpstr>
      <vt:lpstr>Wingdings</vt:lpstr>
      <vt:lpstr>9-51056_Build 2019 Breakout_White Template</vt:lpstr>
      <vt:lpstr>9-51056_Build 2019 Breakout_Black Template</vt:lpstr>
      <vt:lpstr>1_9-51056_Build 2019 Breakout_White Template</vt:lpstr>
      <vt:lpstr>5_Office Theme</vt:lpstr>
      <vt:lpstr>3_Office Theme</vt:lpstr>
      <vt:lpstr>.NET Overview and Tools</vt:lpstr>
      <vt:lpstr>PowerPoint Presentation</vt:lpstr>
      <vt:lpstr>.NET ecosystem momentum </vt:lpstr>
      <vt:lpstr>.NET 7 Performance</vt:lpstr>
      <vt:lpstr>Visual Studio 2022</vt:lpstr>
      <vt:lpstr>The future of .NET Framework </vt:lpstr>
      <vt:lpstr>What comes next for .NET?</vt:lpstr>
      <vt:lpstr>The .NET Roadmap</vt:lpstr>
      <vt:lpstr>The .NET Roadmap</vt:lpstr>
      <vt:lpstr>PowerPoint Presentation</vt:lpstr>
      <vt:lpstr>.NET 7</vt:lpstr>
      <vt:lpstr>.NET 7 Project System</vt:lpstr>
      <vt:lpstr>.NET 7 Themes</vt:lpstr>
      <vt:lpstr>Sample Source Code - .NET 5</vt:lpstr>
      <vt:lpstr>Sample Source Code - .NET 7</vt:lpstr>
      <vt:lpstr>CSProj – default console template</vt:lpstr>
      <vt:lpstr>CSProj – default Web template</vt:lpstr>
      <vt:lpstr>Modern client development</vt:lpstr>
      <vt:lpstr>Blazor – full stack web apps with .NET</vt:lpstr>
      <vt:lpstr>.NET Multi-platform App UI</vt:lpstr>
      <vt:lpstr>Hybrid apps with Blazor &amp; .NET MAUI</vt:lpstr>
      <vt:lpstr>Simplified development </vt:lpstr>
      <vt:lpstr>Hot reload everywhere</vt:lpstr>
      <vt:lpstr>Simplify your code with C# 11</vt:lpstr>
      <vt:lpstr>Minimal APIs for cloud native apps </vt:lpstr>
      <vt:lpstr>What is not in .NET 7?</vt:lpstr>
      <vt:lpstr>.NET Schedule</vt:lpstr>
      <vt:lpstr>.NET CLI</vt:lpstr>
      <vt:lpstr>What are the .NET command-line tools?</vt:lpstr>
      <vt:lpstr>CLI commands: basic architecture </vt:lpstr>
      <vt:lpstr>CLI commands: architecture explained</vt:lpstr>
      <vt:lpstr>.NET SDK Commandline Usage (1/2)</vt:lpstr>
      <vt:lpstr>.NET SDK Commandline Usage (2/2)</vt:lpstr>
      <vt:lpstr>Get started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Overview and Tools</dc:title>
  <dc:creator>Jon Galloway</dc:creator>
  <cp:lastModifiedBy>Isaac Levin (.NET Foundation)</cp:lastModifiedBy>
  <cp:revision>30</cp:revision>
  <dcterms:created xsi:type="dcterms:W3CDTF">2019-05-20T04:44:17Z</dcterms:created>
  <dcterms:modified xsi:type="dcterms:W3CDTF">2022-11-22T23:43:01Z</dcterms:modified>
</cp:coreProperties>
</file>